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29" r:id="rId3"/>
    <p:sldId id="307" r:id="rId4"/>
    <p:sldId id="330" r:id="rId5"/>
    <p:sldId id="332" r:id="rId6"/>
    <p:sldId id="333" r:id="rId7"/>
    <p:sldId id="334" r:id="rId8"/>
    <p:sldId id="335" r:id="rId9"/>
    <p:sldId id="347" r:id="rId10"/>
    <p:sldId id="354" r:id="rId11"/>
    <p:sldId id="348" r:id="rId12"/>
    <p:sldId id="349" r:id="rId13"/>
    <p:sldId id="360" r:id="rId14"/>
    <p:sldId id="351" r:id="rId15"/>
    <p:sldId id="358" r:id="rId16"/>
    <p:sldId id="361" r:id="rId17"/>
    <p:sldId id="362" r:id="rId18"/>
    <p:sldId id="367" r:id="rId19"/>
    <p:sldId id="338" r:id="rId20"/>
    <p:sldId id="363" r:id="rId21"/>
    <p:sldId id="345" r:id="rId22"/>
    <p:sldId id="317" r:id="rId23"/>
    <p:sldId id="312" r:id="rId24"/>
    <p:sldId id="260" r:id="rId25"/>
    <p:sldId id="313" r:id="rId26"/>
    <p:sldId id="318" r:id="rId27"/>
    <p:sldId id="314" r:id="rId28"/>
    <p:sldId id="316" r:id="rId29"/>
    <p:sldId id="325" r:id="rId30"/>
    <p:sldId id="326" r:id="rId31"/>
    <p:sldId id="319" r:id="rId32"/>
    <p:sldId id="265" r:id="rId33"/>
    <p:sldId id="320" r:id="rId34"/>
    <p:sldId id="267" r:id="rId35"/>
    <p:sldId id="321" r:id="rId36"/>
    <p:sldId id="269" r:id="rId37"/>
    <p:sldId id="271" r:id="rId38"/>
    <p:sldId id="272" r:id="rId39"/>
    <p:sldId id="273" r:id="rId40"/>
    <p:sldId id="298" r:id="rId41"/>
    <p:sldId id="322" r:id="rId42"/>
    <p:sldId id="275" r:id="rId43"/>
    <p:sldId id="299" r:id="rId44"/>
    <p:sldId id="300" r:id="rId45"/>
    <p:sldId id="280" r:id="rId46"/>
    <p:sldId id="289" r:id="rId47"/>
    <p:sldId id="290" r:id="rId48"/>
    <p:sldId id="281" r:id="rId49"/>
    <p:sldId id="291" r:id="rId50"/>
    <p:sldId id="282" r:id="rId51"/>
    <p:sldId id="283" r:id="rId52"/>
    <p:sldId id="284" r:id="rId53"/>
    <p:sldId id="285" r:id="rId54"/>
    <p:sldId id="286" r:id="rId55"/>
    <p:sldId id="287" r:id="rId56"/>
    <p:sldId id="288" r:id="rId57"/>
    <p:sldId id="276" r:id="rId58"/>
    <p:sldId id="301" r:id="rId59"/>
    <p:sldId id="277" r:id="rId60"/>
    <p:sldId id="323" r:id="rId61"/>
    <p:sldId id="294" r:id="rId62"/>
    <p:sldId id="295" r:id="rId63"/>
    <p:sldId id="297" r:id="rId64"/>
    <p:sldId id="293" r:id="rId65"/>
    <p:sldId id="292" r:id="rId66"/>
    <p:sldId id="302" r:id="rId67"/>
    <p:sldId id="306" r:id="rId68"/>
    <p:sldId id="303" r:id="rId69"/>
    <p:sldId id="32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29"/>
            <p14:sldId id="307"/>
            <p14:sldId id="330"/>
            <p14:sldId id="332"/>
            <p14:sldId id="333"/>
            <p14:sldId id="334"/>
            <p14:sldId id="335"/>
            <p14:sldId id="347"/>
            <p14:sldId id="354"/>
            <p14:sldId id="348"/>
            <p14:sldId id="349"/>
            <p14:sldId id="360"/>
            <p14:sldId id="351"/>
            <p14:sldId id="358"/>
            <p14:sldId id="361"/>
            <p14:sldId id="362"/>
            <p14:sldId id="367"/>
            <p14:sldId id="338"/>
            <p14:sldId id="363"/>
            <p14:sldId id="345"/>
            <p14:sldId id="317"/>
            <p14:sldId id="312"/>
            <p14:sldId id="260"/>
            <p14:sldId id="313"/>
            <p14:sldId id="318"/>
            <p14:sldId id="314"/>
            <p14:sldId id="316"/>
            <p14:sldId id="325"/>
            <p14:sldId id="326"/>
            <p14:sldId id="319"/>
            <p14:sldId id="265"/>
          </p14:sldIdLst>
        </p14:section>
        <p14:section name="Problem Reso: T.A.P. Intro" id="{26426D29-CB7F-4F35-82E4-80DB2EF72F8F}">
          <p14:sldIdLst>
            <p14:sldId id="320"/>
            <p14:sldId id="267"/>
            <p14:sldId id="321"/>
          </p14:sldIdLst>
        </p14:section>
        <p14:section name="T.A.P. Components" id="{E80C31A2-80E2-4DDC-AAB9-1284540D297D}">
          <p14:sldIdLst>
            <p14:sldId id="269"/>
            <p14:sldId id="271"/>
          </p14:sldIdLst>
        </p14:section>
        <p14:section name="T.A.P. Creation" id="{0C355B7F-C643-42AC-93DA-BB18ED334BBC}">
          <p14:sldIdLst>
            <p14:sldId id="272"/>
            <p14:sldId id="273"/>
            <p14:sldId id="298"/>
            <p14:sldId id="322"/>
            <p14:sldId id="275"/>
            <p14:sldId id="299"/>
            <p14:sldId id="300"/>
            <p14:sldId id="280"/>
            <p14:sldId id="289"/>
            <p14:sldId id="290"/>
            <p14:sldId id="281"/>
            <p14:sldId id="291"/>
            <p14:sldId id="282"/>
            <p14:sldId id="283"/>
            <p14:sldId id="284"/>
            <p14:sldId id="285"/>
            <p14:sldId id="286"/>
            <p14:sldId id="287"/>
            <p14:sldId id="288"/>
            <p14:sldId id="276"/>
            <p14:sldId id="301"/>
          </p14:sldIdLst>
        </p14:section>
        <p14:section name="Problem Resolution Proof" id="{CFFBC019-81DE-4436-BF4C-E5F5B1288364}">
          <p14:sldIdLst>
            <p14:sldId id="277"/>
            <p14:sldId id="323"/>
            <p14:sldId id="294"/>
            <p14:sldId id="295"/>
            <p14:sldId id="297"/>
            <p14:sldId id="293"/>
            <p14:sldId id="292"/>
            <p14:sldId id="302"/>
            <p14:sldId id="306"/>
            <p14:sldId id="303"/>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7199" autoAdjust="0"/>
  </p:normalViewPr>
  <p:slideViewPr>
    <p:cSldViewPr snapToGrid="0">
      <p:cViewPr varScale="1">
        <p:scale>
          <a:sx n="59" d="100"/>
          <a:sy n="59" d="100"/>
        </p:scale>
        <p:origin x="984"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61329-1076-49E3-A548-B1F154C46CD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779BC49-3F8F-454E-BE58-4F7895D73466}">
      <dgm:prSet phldrT="[Text]"/>
      <dgm:spPr/>
      <dgm:t>
        <a:bodyPr/>
        <a:lstStyle/>
        <a:p>
          <a:r>
            <a:rPr lang="en-US" dirty="0" smtClean="0">
              <a:solidFill>
                <a:srgbClr val="FFC000"/>
              </a:solidFill>
            </a:rPr>
            <a:t>Copy</a:t>
          </a:r>
          <a:endParaRPr lang="en-US" dirty="0">
            <a:solidFill>
              <a:srgbClr val="FFC000"/>
            </a:solidFill>
          </a:endParaRPr>
        </a:p>
      </dgm:t>
    </dgm:pt>
    <dgm:pt modelId="{AA61484E-0AA7-4507-BDE7-B9E742E1FF4C}" type="parTrans" cxnId="{74AB61CD-B8CA-4334-8B85-690FE066F61F}">
      <dgm:prSet/>
      <dgm:spPr/>
      <dgm:t>
        <a:bodyPr/>
        <a:lstStyle/>
        <a:p>
          <a:endParaRPr lang="en-US"/>
        </a:p>
      </dgm:t>
    </dgm:pt>
    <dgm:pt modelId="{E02C8BB9-822F-4D73-ADB9-DE0E2B0DBD80}" type="sibTrans" cxnId="{74AB61CD-B8CA-4334-8B85-690FE066F61F}">
      <dgm:prSet/>
      <dgm:spPr/>
      <dgm:t>
        <a:bodyPr/>
        <a:lstStyle/>
        <a:p>
          <a:endParaRPr lang="en-US"/>
        </a:p>
      </dgm:t>
    </dgm:pt>
    <dgm:pt modelId="{F03632C4-480B-45C9-BF56-D002D66FC900}">
      <dgm:prSet phldrT="[Text]"/>
      <dgm:spPr/>
      <dgm:t>
        <a:bodyPr/>
        <a:lstStyle/>
        <a:p>
          <a:r>
            <a:rPr lang="en-US" dirty="0" smtClean="0">
              <a:solidFill>
                <a:schemeClr val="accent5">
                  <a:lumMod val="75000"/>
                </a:schemeClr>
              </a:solidFill>
            </a:rPr>
            <a:t>Deploy</a:t>
          </a:r>
          <a:endParaRPr lang="en-US" dirty="0">
            <a:solidFill>
              <a:schemeClr val="accent5">
                <a:lumMod val="75000"/>
              </a:schemeClr>
            </a:solidFill>
          </a:endParaRPr>
        </a:p>
      </dgm:t>
    </dgm:pt>
    <dgm:pt modelId="{AD1EFB63-EA38-49F2-B75A-12F141B1B773}" type="parTrans" cxnId="{BDAF643F-9543-4E97-B026-0330B17F95D0}">
      <dgm:prSet/>
      <dgm:spPr/>
      <dgm:t>
        <a:bodyPr/>
        <a:lstStyle/>
        <a:p>
          <a:endParaRPr lang="en-US"/>
        </a:p>
      </dgm:t>
    </dgm:pt>
    <dgm:pt modelId="{90A240B2-4C04-4B2D-8184-209B1C184355}" type="sibTrans" cxnId="{BDAF643F-9543-4E97-B026-0330B17F95D0}">
      <dgm:prSet/>
      <dgm:spPr/>
      <dgm:t>
        <a:bodyPr/>
        <a:lstStyle/>
        <a:p>
          <a:endParaRPr lang="en-US"/>
        </a:p>
      </dgm:t>
    </dgm:pt>
    <dgm:pt modelId="{B9B883FE-A557-4EB5-9BA3-B2E43A31897A}">
      <dgm:prSet phldrT="[Text]"/>
      <dgm:spPr/>
      <dgm:t>
        <a:bodyPr/>
        <a:lstStyle/>
        <a:p>
          <a:r>
            <a:rPr lang="en-US" dirty="0" smtClean="0">
              <a:solidFill>
                <a:schemeClr val="accent6">
                  <a:lumMod val="75000"/>
                </a:schemeClr>
              </a:solidFill>
            </a:rPr>
            <a:t>Test</a:t>
          </a:r>
          <a:endParaRPr lang="en-US" dirty="0">
            <a:solidFill>
              <a:schemeClr val="accent6">
                <a:lumMod val="75000"/>
              </a:schemeClr>
            </a:solidFill>
          </a:endParaRPr>
        </a:p>
      </dgm:t>
    </dgm:pt>
    <dgm:pt modelId="{0D9D5F3A-9F39-497A-A2F3-DC151E98D7ED}" type="parTrans" cxnId="{966F6C14-8CB6-4613-9791-A51828A2BC57}">
      <dgm:prSet/>
      <dgm:spPr/>
      <dgm:t>
        <a:bodyPr/>
        <a:lstStyle/>
        <a:p>
          <a:endParaRPr lang="en-US"/>
        </a:p>
      </dgm:t>
    </dgm:pt>
    <dgm:pt modelId="{D6498C59-1AC3-4B79-B546-656224E45B0F}" type="sibTrans" cxnId="{966F6C14-8CB6-4613-9791-A51828A2BC57}">
      <dgm:prSet/>
      <dgm:spPr/>
      <dgm:t>
        <a:bodyPr/>
        <a:lstStyle/>
        <a:p>
          <a:endParaRPr lang="en-US"/>
        </a:p>
      </dgm:t>
    </dgm:pt>
    <dgm:pt modelId="{4E77F234-EAC0-458B-999D-962919CD8A08}">
      <dgm:prSet phldrT="[Text]"/>
      <dgm:spPr/>
      <dgm:t>
        <a:bodyPr/>
        <a:lstStyle/>
        <a:p>
          <a:r>
            <a:rPr lang="en-US" dirty="0" smtClean="0">
              <a:solidFill>
                <a:srgbClr val="00B050"/>
              </a:solidFill>
            </a:rPr>
            <a:t>Publish</a:t>
          </a:r>
          <a:endParaRPr lang="en-US" dirty="0">
            <a:solidFill>
              <a:srgbClr val="00B050"/>
            </a:solidFill>
          </a:endParaRPr>
        </a:p>
      </dgm:t>
    </dgm:pt>
    <dgm:pt modelId="{494DF816-BAD7-410F-94D1-671DE41A9538}" type="parTrans" cxnId="{25CCF01E-6B27-48D7-B149-E9F928627372}">
      <dgm:prSet/>
      <dgm:spPr/>
      <dgm:t>
        <a:bodyPr/>
        <a:lstStyle/>
        <a:p>
          <a:endParaRPr lang="en-US"/>
        </a:p>
      </dgm:t>
    </dgm:pt>
    <dgm:pt modelId="{C0810EBF-AE20-4D83-B23E-9A41B835BABB}" type="sibTrans" cxnId="{25CCF01E-6B27-48D7-B149-E9F928627372}">
      <dgm:prSet/>
      <dgm:spPr/>
      <dgm:t>
        <a:bodyPr/>
        <a:lstStyle/>
        <a:p>
          <a:endParaRPr lang="en-US"/>
        </a:p>
      </dgm:t>
    </dgm:pt>
    <dgm:pt modelId="{F871B144-8605-407D-98FA-AC34395B04FD}">
      <dgm:prSet phldrT="[Text]"/>
      <dgm:spPr/>
      <dgm:t>
        <a:bodyPr/>
        <a:lstStyle/>
        <a:p>
          <a:r>
            <a:rPr lang="en-US" dirty="0" smtClean="0">
              <a:solidFill>
                <a:srgbClr val="FF0000"/>
              </a:solidFill>
            </a:rPr>
            <a:t>Build</a:t>
          </a:r>
          <a:endParaRPr lang="en-US" dirty="0">
            <a:solidFill>
              <a:srgbClr val="FF0000"/>
            </a:solidFill>
          </a:endParaRPr>
        </a:p>
      </dgm:t>
    </dgm:pt>
    <dgm:pt modelId="{994DFB5B-53F4-4D2D-B66A-C5154D2C1BA5}" type="parTrans" cxnId="{F2FFC8D8-CFC0-4D96-A3C4-373C19588D77}">
      <dgm:prSet/>
      <dgm:spPr/>
      <dgm:t>
        <a:bodyPr/>
        <a:lstStyle/>
        <a:p>
          <a:endParaRPr lang="en-US"/>
        </a:p>
      </dgm:t>
    </dgm:pt>
    <dgm:pt modelId="{0617DE64-BA7B-4E04-8741-737C2FB99366}" type="sibTrans" cxnId="{F2FFC8D8-CFC0-4D96-A3C4-373C19588D77}">
      <dgm:prSet/>
      <dgm:spPr/>
      <dgm:t>
        <a:bodyPr/>
        <a:lstStyle/>
        <a:p>
          <a:endParaRPr lang="en-US"/>
        </a:p>
      </dgm:t>
    </dgm:pt>
    <dgm:pt modelId="{BB86734C-0D8B-4EA4-8FA7-19A816F3411A}" type="pres">
      <dgm:prSet presAssocID="{06061329-1076-49E3-A548-B1F154C46CD4}" presName="cycle" presStyleCnt="0">
        <dgm:presLayoutVars>
          <dgm:dir/>
          <dgm:resizeHandles val="exact"/>
        </dgm:presLayoutVars>
      </dgm:prSet>
      <dgm:spPr/>
      <dgm:t>
        <a:bodyPr/>
        <a:lstStyle/>
        <a:p>
          <a:endParaRPr lang="en-US"/>
        </a:p>
      </dgm:t>
    </dgm:pt>
    <dgm:pt modelId="{58CE9BA4-EF54-4F41-99B6-BC7351201C2A}" type="pres">
      <dgm:prSet presAssocID="{0779BC49-3F8F-454E-BE58-4F7895D73466}" presName="dummy" presStyleCnt="0"/>
      <dgm:spPr/>
    </dgm:pt>
    <dgm:pt modelId="{EC17B91C-77C1-47CA-BBC1-B62FBA43AA06}" type="pres">
      <dgm:prSet presAssocID="{0779BC49-3F8F-454E-BE58-4F7895D73466}" presName="node" presStyleLbl="revTx" presStyleIdx="0" presStyleCnt="5">
        <dgm:presLayoutVars>
          <dgm:bulletEnabled val="1"/>
        </dgm:presLayoutVars>
      </dgm:prSet>
      <dgm:spPr/>
      <dgm:t>
        <a:bodyPr/>
        <a:lstStyle/>
        <a:p>
          <a:endParaRPr lang="en-US"/>
        </a:p>
      </dgm:t>
    </dgm:pt>
    <dgm:pt modelId="{FAA52F35-6F29-42C7-92EE-66C17B940370}" type="pres">
      <dgm:prSet presAssocID="{E02C8BB9-822F-4D73-ADB9-DE0E2B0DBD80}" presName="sibTrans" presStyleLbl="node1" presStyleIdx="0" presStyleCnt="5" custLinFactNeighborY="1140"/>
      <dgm:spPr/>
      <dgm:t>
        <a:bodyPr/>
        <a:lstStyle/>
        <a:p>
          <a:endParaRPr lang="en-US"/>
        </a:p>
      </dgm:t>
    </dgm:pt>
    <dgm:pt modelId="{3FE4FA9C-0F4B-499D-BFD5-CA710BCFB634}" type="pres">
      <dgm:prSet presAssocID="{F03632C4-480B-45C9-BF56-D002D66FC900}" presName="dummy" presStyleCnt="0"/>
      <dgm:spPr/>
    </dgm:pt>
    <dgm:pt modelId="{064350B3-B48D-4292-93BF-4543DF8037B4}" type="pres">
      <dgm:prSet presAssocID="{F03632C4-480B-45C9-BF56-D002D66FC900}" presName="node" presStyleLbl="revTx" presStyleIdx="1" presStyleCnt="5">
        <dgm:presLayoutVars>
          <dgm:bulletEnabled val="1"/>
        </dgm:presLayoutVars>
      </dgm:prSet>
      <dgm:spPr/>
      <dgm:t>
        <a:bodyPr/>
        <a:lstStyle/>
        <a:p>
          <a:endParaRPr lang="en-US"/>
        </a:p>
      </dgm:t>
    </dgm:pt>
    <dgm:pt modelId="{03067DB7-1F20-4072-83A4-384BC34E5B20}" type="pres">
      <dgm:prSet presAssocID="{90A240B2-4C04-4B2D-8184-209B1C184355}" presName="sibTrans" presStyleLbl="node1" presStyleIdx="1" presStyleCnt="5"/>
      <dgm:spPr/>
      <dgm:t>
        <a:bodyPr/>
        <a:lstStyle/>
        <a:p>
          <a:endParaRPr lang="en-US"/>
        </a:p>
      </dgm:t>
    </dgm:pt>
    <dgm:pt modelId="{A8F256EF-BFFA-47E5-8FF7-3AC0BF318DB0}" type="pres">
      <dgm:prSet presAssocID="{B9B883FE-A557-4EB5-9BA3-B2E43A31897A}" presName="dummy" presStyleCnt="0"/>
      <dgm:spPr/>
    </dgm:pt>
    <dgm:pt modelId="{B01CDB8C-64BB-4818-BF7A-641CA86C3005}" type="pres">
      <dgm:prSet presAssocID="{B9B883FE-A557-4EB5-9BA3-B2E43A31897A}" presName="node" presStyleLbl="revTx" presStyleIdx="2" presStyleCnt="5">
        <dgm:presLayoutVars>
          <dgm:bulletEnabled val="1"/>
        </dgm:presLayoutVars>
      </dgm:prSet>
      <dgm:spPr/>
      <dgm:t>
        <a:bodyPr/>
        <a:lstStyle/>
        <a:p>
          <a:endParaRPr lang="en-US"/>
        </a:p>
      </dgm:t>
    </dgm:pt>
    <dgm:pt modelId="{57EE48B6-549A-486C-B3CB-35B694C43BF8}" type="pres">
      <dgm:prSet presAssocID="{D6498C59-1AC3-4B79-B546-656224E45B0F}" presName="sibTrans" presStyleLbl="node1" presStyleIdx="2" presStyleCnt="5"/>
      <dgm:spPr/>
      <dgm:t>
        <a:bodyPr/>
        <a:lstStyle/>
        <a:p>
          <a:endParaRPr lang="en-US"/>
        </a:p>
      </dgm:t>
    </dgm:pt>
    <dgm:pt modelId="{B3C45A92-14AE-40B8-BE0D-DF37F43F076C}" type="pres">
      <dgm:prSet presAssocID="{4E77F234-EAC0-458B-999D-962919CD8A08}" presName="dummy" presStyleCnt="0"/>
      <dgm:spPr/>
    </dgm:pt>
    <dgm:pt modelId="{232F6B5D-7AFB-420F-AD6F-88F2B933762C}" type="pres">
      <dgm:prSet presAssocID="{4E77F234-EAC0-458B-999D-962919CD8A08}" presName="node" presStyleLbl="revTx" presStyleIdx="3" presStyleCnt="5">
        <dgm:presLayoutVars>
          <dgm:bulletEnabled val="1"/>
        </dgm:presLayoutVars>
      </dgm:prSet>
      <dgm:spPr/>
      <dgm:t>
        <a:bodyPr/>
        <a:lstStyle/>
        <a:p>
          <a:endParaRPr lang="en-US"/>
        </a:p>
      </dgm:t>
    </dgm:pt>
    <dgm:pt modelId="{7B131D91-28F2-415C-96C6-3D1C34177389}" type="pres">
      <dgm:prSet presAssocID="{C0810EBF-AE20-4D83-B23E-9A41B835BABB}" presName="sibTrans" presStyleLbl="node1" presStyleIdx="3" presStyleCnt="5"/>
      <dgm:spPr/>
      <dgm:t>
        <a:bodyPr/>
        <a:lstStyle/>
        <a:p>
          <a:endParaRPr lang="en-US"/>
        </a:p>
      </dgm:t>
    </dgm:pt>
    <dgm:pt modelId="{04CCF9F9-8C51-4D83-BB14-62577946EE89}" type="pres">
      <dgm:prSet presAssocID="{F871B144-8605-407D-98FA-AC34395B04FD}" presName="dummy" presStyleCnt="0"/>
      <dgm:spPr/>
    </dgm:pt>
    <dgm:pt modelId="{709021B6-B8BA-4F3F-8973-89C475D49EE6}" type="pres">
      <dgm:prSet presAssocID="{F871B144-8605-407D-98FA-AC34395B04FD}" presName="node" presStyleLbl="revTx" presStyleIdx="4" presStyleCnt="5">
        <dgm:presLayoutVars>
          <dgm:bulletEnabled val="1"/>
        </dgm:presLayoutVars>
      </dgm:prSet>
      <dgm:spPr/>
      <dgm:t>
        <a:bodyPr/>
        <a:lstStyle/>
        <a:p>
          <a:endParaRPr lang="en-US"/>
        </a:p>
      </dgm:t>
    </dgm:pt>
    <dgm:pt modelId="{6BA79CED-C153-4BC4-9174-4A675D3E8862}" type="pres">
      <dgm:prSet presAssocID="{0617DE64-BA7B-4E04-8741-737C2FB99366}" presName="sibTrans" presStyleLbl="node1" presStyleIdx="4" presStyleCnt="5"/>
      <dgm:spPr/>
      <dgm:t>
        <a:bodyPr/>
        <a:lstStyle/>
        <a:p>
          <a:endParaRPr lang="en-US"/>
        </a:p>
      </dgm:t>
    </dgm:pt>
  </dgm:ptLst>
  <dgm:cxnLst>
    <dgm:cxn modelId="{7A543EF9-B62D-42D9-A9A2-7C65E7C8F316}" type="presOf" srcId="{06061329-1076-49E3-A548-B1F154C46CD4}" destId="{BB86734C-0D8B-4EA4-8FA7-19A816F3411A}" srcOrd="0" destOrd="0" presId="urn:microsoft.com/office/officeart/2005/8/layout/cycle1"/>
    <dgm:cxn modelId="{8D799E65-6921-48CC-A520-64E9B9FE59FB}" type="presOf" srcId="{C0810EBF-AE20-4D83-B23E-9A41B835BABB}" destId="{7B131D91-28F2-415C-96C6-3D1C34177389}" srcOrd="0" destOrd="0" presId="urn:microsoft.com/office/officeart/2005/8/layout/cycle1"/>
    <dgm:cxn modelId="{5A684768-0694-4464-8AA8-AB4A93666572}" type="presOf" srcId="{E02C8BB9-822F-4D73-ADB9-DE0E2B0DBD80}" destId="{FAA52F35-6F29-42C7-92EE-66C17B940370}" srcOrd="0" destOrd="0" presId="urn:microsoft.com/office/officeart/2005/8/layout/cycle1"/>
    <dgm:cxn modelId="{EC40F96F-8A47-4F41-9511-75892941690C}" type="presOf" srcId="{0617DE64-BA7B-4E04-8741-737C2FB99366}" destId="{6BA79CED-C153-4BC4-9174-4A675D3E8862}" srcOrd="0" destOrd="0" presId="urn:microsoft.com/office/officeart/2005/8/layout/cycle1"/>
    <dgm:cxn modelId="{F9E1D7EB-0F29-4A7B-961B-40A4BFFADE8C}" type="presOf" srcId="{90A240B2-4C04-4B2D-8184-209B1C184355}" destId="{03067DB7-1F20-4072-83A4-384BC34E5B20}" srcOrd="0" destOrd="0" presId="urn:microsoft.com/office/officeart/2005/8/layout/cycle1"/>
    <dgm:cxn modelId="{F15EEBB5-4F68-44F5-BD00-4F16A3233097}" type="presOf" srcId="{F03632C4-480B-45C9-BF56-D002D66FC900}" destId="{064350B3-B48D-4292-93BF-4543DF8037B4}" srcOrd="0" destOrd="0" presId="urn:microsoft.com/office/officeart/2005/8/layout/cycle1"/>
    <dgm:cxn modelId="{1C2A0099-C156-4E1D-810B-E29E89639D9D}" type="presOf" srcId="{0779BC49-3F8F-454E-BE58-4F7895D73466}" destId="{EC17B91C-77C1-47CA-BBC1-B62FBA43AA06}" srcOrd="0" destOrd="0" presId="urn:microsoft.com/office/officeart/2005/8/layout/cycle1"/>
    <dgm:cxn modelId="{F2FFC8D8-CFC0-4D96-A3C4-373C19588D77}" srcId="{06061329-1076-49E3-A548-B1F154C46CD4}" destId="{F871B144-8605-407D-98FA-AC34395B04FD}" srcOrd="4" destOrd="0" parTransId="{994DFB5B-53F4-4D2D-B66A-C5154D2C1BA5}" sibTransId="{0617DE64-BA7B-4E04-8741-737C2FB99366}"/>
    <dgm:cxn modelId="{74AB61CD-B8CA-4334-8B85-690FE066F61F}" srcId="{06061329-1076-49E3-A548-B1F154C46CD4}" destId="{0779BC49-3F8F-454E-BE58-4F7895D73466}" srcOrd="0" destOrd="0" parTransId="{AA61484E-0AA7-4507-BDE7-B9E742E1FF4C}" sibTransId="{E02C8BB9-822F-4D73-ADB9-DE0E2B0DBD80}"/>
    <dgm:cxn modelId="{25CCF01E-6B27-48D7-B149-E9F928627372}" srcId="{06061329-1076-49E3-A548-B1F154C46CD4}" destId="{4E77F234-EAC0-458B-999D-962919CD8A08}" srcOrd="3" destOrd="0" parTransId="{494DF816-BAD7-410F-94D1-671DE41A9538}" sibTransId="{C0810EBF-AE20-4D83-B23E-9A41B835BABB}"/>
    <dgm:cxn modelId="{80863C52-0D17-412D-B709-269E22890CE1}" type="presOf" srcId="{B9B883FE-A557-4EB5-9BA3-B2E43A31897A}" destId="{B01CDB8C-64BB-4818-BF7A-641CA86C3005}" srcOrd="0" destOrd="0" presId="urn:microsoft.com/office/officeart/2005/8/layout/cycle1"/>
    <dgm:cxn modelId="{A65BE175-AD97-4809-9D4F-47A340473083}" type="presOf" srcId="{F871B144-8605-407D-98FA-AC34395B04FD}" destId="{709021B6-B8BA-4F3F-8973-89C475D49EE6}" srcOrd="0" destOrd="0" presId="urn:microsoft.com/office/officeart/2005/8/layout/cycle1"/>
    <dgm:cxn modelId="{966F6C14-8CB6-4613-9791-A51828A2BC57}" srcId="{06061329-1076-49E3-A548-B1F154C46CD4}" destId="{B9B883FE-A557-4EB5-9BA3-B2E43A31897A}" srcOrd="2" destOrd="0" parTransId="{0D9D5F3A-9F39-497A-A2F3-DC151E98D7ED}" sibTransId="{D6498C59-1AC3-4B79-B546-656224E45B0F}"/>
    <dgm:cxn modelId="{4A268D9D-80CB-4CFB-BA28-276E28636614}" type="presOf" srcId="{D6498C59-1AC3-4B79-B546-656224E45B0F}" destId="{57EE48B6-549A-486C-B3CB-35B694C43BF8}" srcOrd="0" destOrd="0" presId="urn:microsoft.com/office/officeart/2005/8/layout/cycle1"/>
    <dgm:cxn modelId="{ABD05CF2-4F16-4E59-B80C-15EB08181A96}" type="presOf" srcId="{4E77F234-EAC0-458B-999D-962919CD8A08}" destId="{232F6B5D-7AFB-420F-AD6F-88F2B933762C}" srcOrd="0" destOrd="0" presId="urn:microsoft.com/office/officeart/2005/8/layout/cycle1"/>
    <dgm:cxn modelId="{BDAF643F-9543-4E97-B026-0330B17F95D0}" srcId="{06061329-1076-49E3-A548-B1F154C46CD4}" destId="{F03632C4-480B-45C9-BF56-D002D66FC900}" srcOrd="1" destOrd="0" parTransId="{AD1EFB63-EA38-49F2-B75A-12F141B1B773}" sibTransId="{90A240B2-4C04-4B2D-8184-209B1C184355}"/>
    <dgm:cxn modelId="{69E21399-8FCF-44BA-B938-4641E71D6893}" type="presParOf" srcId="{BB86734C-0D8B-4EA4-8FA7-19A816F3411A}" destId="{58CE9BA4-EF54-4F41-99B6-BC7351201C2A}" srcOrd="0" destOrd="0" presId="urn:microsoft.com/office/officeart/2005/8/layout/cycle1"/>
    <dgm:cxn modelId="{BB2C14B0-7916-4CE3-B9CA-2021611D107A}" type="presParOf" srcId="{BB86734C-0D8B-4EA4-8FA7-19A816F3411A}" destId="{EC17B91C-77C1-47CA-BBC1-B62FBA43AA06}" srcOrd="1" destOrd="0" presId="urn:microsoft.com/office/officeart/2005/8/layout/cycle1"/>
    <dgm:cxn modelId="{AE83005A-D299-4B1C-B41C-89924FAC05F5}" type="presParOf" srcId="{BB86734C-0D8B-4EA4-8FA7-19A816F3411A}" destId="{FAA52F35-6F29-42C7-92EE-66C17B940370}" srcOrd="2" destOrd="0" presId="urn:microsoft.com/office/officeart/2005/8/layout/cycle1"/>
    <dgm:cxn modelId="{A5A3BA8E-4148-4345-9B2C-9BEE0D9947C0}" type="presParOf" srcId="{BB86734C-0D8B-4EA4-8FA7-19A816F3411A}" destId="{3FE4FA9C-0F4B-499D-BFD5-CA710BCFB634}" srcOrd="3" destOrd="0" presId="urn:microsoft.com/office/officeart/2005/8/layout/cycle1"/>
    <dgm:cxn modelId="{894C9D1D-444E-4D02-8624-F690D5483CE2}" type="presParOf" srcId="{BB86734C-0D8B-4EA4-8FA7-19A816F3411A}" destId="{064350B3-B48D-4292-93BF-4543DF8037B4}" srcOrd="4" destOrd="0" presId="urn:microsoft.com/office/officeart/2005/8/layout/cycle1"/>
    <dgm:cxn modelId="{F6436A93-CF0A-4451-9F20-8D1C9D7A89FC}" type="presParOf" srcId="{BB86734C-0D8B-4EA4-8FA7-19A816F3411A}" destId="{03067DB7-1F20-4072-83A4-384BC34E5B20}" srcOrd="5" destOrd="0" presId="urn:microsoft.com/office/officeart/2005/8/layout/cycle1"/>
    <dgm:cxn modelId="{0966ADA7-3A2B-4FF5-B7CB-56794CF5B5ED}" type="presParOf" srcId="{BB86734C-0D8B-4EA4-8FA7-19A816F3411A}" destId="{A8F256EF-BFFA-47E5-8FF7-3AC0BF318DB0}" srcOrd="6" destOrd="0" presId="urn:microsoft.com/office/officeart/2005/8/layout/cycle1"/>
    <dgm:cxn modelId="{98BE49B0-90C8-4FBC-8541-9B277D08587A}" type="presParOf" srcId="{BB86734C-0D8B-4EA4-8FA7-19A816F3411A}" destId="{B01CDB8C-64BB-4818-BF7A-641CA86C3005}" srcOrd="7" destOrd="0" presId="urn:microsoft.com/office/officeart/2005/8/layout/cycle1"/>
    <dgm:cxn modelId="{DD20E466-D376-447D-8852-D8DD1547FB47}" type="presParOf" srcId="{BB86734C-0D8B-4EA4-8FA7-19A816F3411A}" destId="{57EE48B6-549A-486C-B3CB-35B694C43BF8}" srcOrd="8" destOrd="0" presId="urn:microsoft.com/office/officeart/2005/8/layout/cycle1"/>
    <dgm:cxn modelId="{224A2A46-F75B-4E3E-BC34-A4377810527F}" type="presParOf" srcId="{BB86734C-0D8B-4EA4-8FA7-19A816F3411A}" destId="{B3C45A92-14AE-40B8-BE0D-DF37F43F076C}" srcOrd="9" destOrd="0" presId="urn:microsoft.com/office/officeart/2005/8/layout/cycle1"/>
    <dgm:cxn modelId="{75C0B5DB-8A6A-4A73-90A5-03A087E9D4AE}" type="presParOf" srcId="{BB86734C-0D8B-4EA4-8FA7-19A816F3411A}" destId="{232F6B5D-7AFB-420F-AD6F-88F2B933762C}" srcOrd="10" destOrd="0" presId="urn:microsoft.com/office/officeart/2005/8/layout/cycle1"/>
    <dgm:cxn modelId="{25F6066D-7AA3-4308-B5AF-B2CB014FDAC5}" type="presParOf" srcId="{BB86734C-0D8B-4EA4-8FA7-19A816F3411A}" destId="{7B131D91-28F2-415C-96C6-3D1C34177389}" srcOrd="11" destOrd="0" presId="urn:microsoft.com/office/officeart/2005/8/layout/cycle1"/>
    <dgm:cxn modelId="{0F4565BA-5879-43DC-B3D8-C9E5E68B4ED9}" type="presParOf" srcId="{BB86734C-0D8B-4EA4-8FA7-19A816F3411A}" destId="{04CCF9F9-8C51-4D83-BB14-62577946EE89}" srcOrd="12" destOrd="0" presId="urn:microsoft.com/office/officeart/2005/8/layout/cycle1"/>
    <dgm:cxn modelId="{8281A145-5F86-4317-BAE4-514DA3B7869F}" type="presParOf" srcId="{BB86734C-0D8B-4EA4-8FA7-19A816F3411A}" destId="{709021B6-B8BA-4F3F-8973-89C475D49EE6}" srcOrd="13" destOrd="0" presId="urn:microsoft.com/office/officeart/2005/8/layout/cycle1"/>
    <dgm:cxn modelId="{AA6FE1B5-632D-4325-8982-86E7291B6FE5}" type="presParOf" srcId="{BB86734C-0D8B-4EA4-8FA7-19A816F3411A}" destId="{6BA79CED-C153-4BC4-9174-4A675D3E886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a:solidFill>
          <a:schemeClr val="accent2"/>
        </a:solidFill>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t>
        <a:bodyPr/>
        <a:lstStyle/>
        <a:p>
          <a:endParaRPr lang="en-US"/>
        </a:p>
      </dgm:t>
    </dgm:pt>
    <dgm:pt modelId="{20D8DC96-8F59-4D5F-AB82-34CA78D02615}" type="pres">
      <dgm:prSet presAssocID="{D5498C0A-4E65-4A26-9C41-DF1E51F632E6}" presName="levelTx" presStyleLbl="revTx" presStyleIdx="0" presStyleCnt="0">
        <dgm:presLayoutVars>
          <dgm:chMax val="1"/>
          <dgm:bulletEnabled val="1"/>
        </dgm:presLayoutVars>
      </dgm:prSet>
      <dgm:spPr/>
      <dgm:t>
        <a:bodyPr/>
        <a:lstStyle/>
        <a:p>
          <a:endParaRPr lang="en-US"/>
        </a:p>
      </dgm:t>
    </dgm:pt>
  </dgm:ptLst>
  <dgm:cxnLst>
    <dgm:cxn modelId="{1DA68F8A-D476-4BF7-A501-B80CD4B2B55A}" type="presOf" srcId="{16D04AF8-7782-45A7-A4B2-B3C397E7BC03}" destId="{6C15438E-49C7-4044-976D-3BD0E655C171}" srcOrd="0" destOrd="0" presId="urn:microsoft.com/office/officeart/2005/8/layout/pyramid1"/>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02408F8F-C3B4-4541-A8CF-7FF050ABF857}" type="presOf" srcId="{D5498C0A-4E65-4A26-9C41-DF1E51F632E6}" destId="{20D8DC96-8F59-4D5F-AB82-34CA78D02615}" srcOrd="1"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Lst>
  <dgm:cxnLst>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7B91C-77C1-47CA-BBC1-B62FBA43AA06}">
      <dsp:nvSpPr>
        <dsp:cNvPr id="0" name=""/>
        <dsp:cNvSpPr/>
      </dsp:nvSpPr>
      <dsp:spPr>
        <a:xfrm>
          <a:off x="5640744"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C000"/>
              </a:solidFill>
            </a:rPr>
            <a:t>Copy</a:t>
          </a:r>
          <a:endParaRPr lang="en-US" sz="3500" kern="1200" dirty="0">
            <a:solidFill>
              <a:srgbClr val="FFC000"/>
            </a:solidFill>
          </a:endParaRPr>
        </a:p>
      </dsp:txBody>
      <dsp:txXfrm>
        <a:off x="5640744" y="41632"/>
        <a:ext cx="1423991" cy="1423991"/>
      </dsp:txXfrm>
    </dsp:sp>
    <dsp:sp modelId="{FAA52F35-6F29-42C7-92EE-66C17B940370}">
      <dsp:nvSpPr>
        <dsp:cNvPr id="0" name=""/>
        <dsp:cNvSpPr/>
      </dsp:nvSpPr>
      <dsp:spPr>
        <a:xfrm>
          <a:off x="2289038" y="61092"/>
          <a:ext cx="5341425" cy="5341425"/>
        </a:xfrm>
        <a:prstGeom prst="circularArrow">
          <a:avLst>
            <a:gd name="adj1" fmla="val 5199"/>
            <a:gd name="adj2" fmla="val 335798"/>
            <a:gd name="adj3" fmla="val 21293710"/>
            <a:gd name="adj4" fmla="val 1976582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350B3-B48D-4292-93BF-4543DF8037B4}">
      <dsp:nvSpPr>
        <dsp:cNvPr id="0" name=""/>
        <dsp:cNvSpPr/>
      </dsp:nvSpPr>
      <dsp:spPr>
        <a:xfrm>
          <a:off x="6501659"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5">
                  <a:lumMod val="75000"/>
                </a:schemeClr>
              </a:solidFill>
            </a:rPr>
            <a:t>Deploy</a:t>
          </a:r>
          <a:endParaRPr lang="en-US" sz="3500" kern="1200" dirty="0">
            <a:solidFill>
              <a:schemeClr val="accent5">
                <a:lumMod val="75000"/>
              </a:schemeClr>
            </a:solidFill>
          </a:endParaRPr>
        </a:p>
      </dsp:txBody>
      <dsp:txXfrm>
        <a:off x="6501659" y="2691255"/>
        <a:ext cx="1423991" cy="1423991"/>
      </dsp:txXfrm>
    </dsp:sp>
    <dsp:sp modelId="{03067DB7-1F20-4072-83A4-384BC34E5B20}">
      <dsp:nvSpPr>
        <dsp:cNvPr id="0" name=""/>
        <dsp:cNvSpPr/>
      </dsp:nvSpPr>
      <dsp:spPr>
        <a:xfrm>
          <a:off x="2289038" y="200"/>
          <a:ext cx="5341425" cy="5341425"/>
        </a:xfrm>
        <a:prstGeom prst="circularArrow">
          <a:avLst>
            <a:gd name="adj1" fmla="val 5199"/>
            <a:gd name="adj2" fmla="val 335798"/>
            <a:gd name="adj3" fmla="val 4015184"/>
            <a:gd name="adj4" fmla="val 2252987"/>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CDB8C-64BB-4818-BF7A-641CA86C3005}">
      <dsp:nvSpPr>
        <dsp:cNvPr id="0" name=""/>
        <dsp:cNvSpPr/>
      </dsp:nvSpPr>
      <dsp:spPr>
        <a:xfrm>
          <a:off x="4247755" y="432881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6">
                  <a:lumMod val="75000"/>
                </a:schemeClr>
              </a:solidFill>
            </a:rPr>
            <a:t>Test</a:t>
          </a:r>
          <a:endParaRPr lang="en-US" sz="3500" kern="1200" dirty="0">
            <a:solidFill>
              <a:schemeClr val="accent6">
                <a:lumMod val="75000"/>
              </a:schemeClr>
            </a:solidFill>
          </a:endParaRPr>
        </a:p>
      </dsp:txBody>
      <dsp:txXfrm>
        <a:off x="4247755" y="4328812"/>
        <a:ext cx="1423991" cy="1423991"/>
      </dsp:txXfrm>
    </dsp:sp>
    <dsp:sp modelId="{57EE48B6-549A-486C-B3CB-35B694C43BF8}">
      <dsp:nvSpPr>
        <dsp:cNvPr id="0" name=""/>
        <dsp:cNvSpPr/>
      </dsp:nvSpPr>
      <dsp:spPr>
        <a:xfrm>
          <a:off x="2289038" y="200"/>
          <a:ext cx="5341425" cy="5341425"/>
        </a:xfrm>
        <a:prstGeom prst="circularArrow">
          <a:avLst>
            <a:gd name="adj1" fmla="val 5199"/>
            <a:gd name="adj2" fmla="val 335798"/>
            <a:gd name="adj3" fmla="val 8211215"/>
            <a:gd name="adj4" fmla="val 644901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F6B5D-7AFB-420F-AD6F-88F2B933762C}">
      <dsp:nvSpPr>
        <dsp:cNvPr id="0" name=""/>
        <dsp:cNvSpPr/>
      </dsp:nvSpPr>
      <dsp:spPr>
        <a:xfrm>
          <a:off x="1993852"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B050"/>
              </a:solidFill>
            </a:rPr>
            <a:t>Publish</a:t>
          </a:r>
          <a:endParaRPr lang="en-US" sz="3500" kern="1200" dirty="0">
            <a:solidFill>
              <a:srgbClr val="00B050"/>
            </a:solidFill>
          </a:endParaRPr>
        </a:p>
      </dsp:txBody>
      <dsp:txXfrm>
        <a:off x="1993852" y="2691255"/>
        <a:ext cx="1423991" cy="1423991"/>
      </dsp:txXfrm>
    </dsp:sp>
    <dsp:sp modelId="{7B131D91-28F2-415C-96C6-3D1C34177389}">
      <dsp:nvSpPr>
        <dsp:cNvPr id="0" name=""/>
        <dsp:cNvSpPr/>
      </dsp:nvSpPr>
      <dsp:spPr>
        <a:xfrm>
          <a:off x="2289038" y="200"/>
          <a:ext cx="5341425" cy="5341425"/>
        </a:xfrm>
        <a:prstGeom prst="circularArrow">
          <a:avLst>
            <a:gd name="adj1" fmla="val 5199"/>
            <a:gd name="adj2" fmla="val 335798"/>
            <a:gd name="adj3" fmla="val 12298374"/>
            <a:gd name="adj4" fmla="val 1077049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021B6-B8BA-4F3F-8973-89C475D49EE6}">
      <dsp:nvSpPr>
        <dsp:cNvPr id="0" name=""/>
        <dsp:cNvSpPr/>
      </dsp:nvSpPr>
      <dsp:spPr>
        <a:xfrm>
          <a:off x="2854766"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0000"/>
              </a:solidFill>
            </a:rPr>
            <a:t>Build</a:t>
          </a:r>
          <a:endParaRPr lang="en-US" sz="3500" kern="1200" dirty="0">
            <a:solidFill>
              <a:srgbClr val="FF0000"/>
            </a:solidFill>
          </a:endParaRPr>
        </a:p>
      </dsp:txBody>
      <dsp:txXfrm>
        <a:off x="2854766" y="41632"/>
        <a:ext cx="1423991" cy="1423991"/>
      </dsp:txXfrm>
    </dsp:sp>
    <dsp:sp modelId="{6BA79CED-C153-4BC4-9174-4A675D3E8862}">
      <dsp:nvSpPr>
        <dsp:cNvPr id="0" name=""/>
        <dsp:cNvSpPr/>
      </dsp:nvSpPr>
      <dsp:spPr>
        <a:xfrm>
          <a:off x="2289038" y="200"/>
          <a:ext cx="5341425" cy="5341425"/>
        </a:xfrm>
        <a:prstGeom prst="circularArrow">
          <a:avLst>
            <a:gd name="adj1" fmla="val 5199"/>
            <a:gd name="adj2" fmla="val 335798"/>
            <a:gd name="adj3" fmla="val 16866171"/>
            <a:gd name="adj4" fmla="val 1519803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4280675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4115248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people were able to answer yes to all of the questions? Probably not many of you. But let’s not worry about results. Let’s look forward, to the future, let’s think of how we can improve.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981195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a:t>
            </a:r>
            <a:r>
              <a:rPr lang="en-US" baseline="0" dirty="0" smtClean="0"/>
              <a:t> we have some degree of this. But we have room for improvement! But if we don’t have an effective way to organize, scale, and examine and run our test automation, what good is it anyway?</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1791201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a:t>
            </a:r>
            <a:r>
              <a:rPr lang="en-US" baseline="0" dirty="0" smtClean="0"/>
              <a:t> we have some degree of this. But we have room for improvement! But if we don’t have an effective way to organize, scale, and share results of our test automation, what good is it anyway?</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399100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-Feels like doesn’t belong</a:t>
            </a:r>
          </a:p>
          <a:p>
            <a:r>
              <a:rPr lang="en-US" dirty="0" smtClean="0"/>
              <a:t>-Image that explains test automation</a:t>
            </a:r>
          </a:p>
          <a:p>
            <a:r>
              <a:rPr lang="en-US" dirty="0" smtClean="0"/>
              <a:t>-Tweet</a:t>
            </a:r>
            <a:r>
              <a:rPr lang="en-US" baseline="0" dirty="0" smtClean="0"/>
              <a:t> of definition</a:t>
            </a:r>
          </a:p>
          <a:p>
            <a:r>
              <a:rPr lang="en-US" dirty="0" smtClean="0"/>
              <a:t>-Good to </a:t>
            </a:r>
            <a:r>
              <a:rPr lang="en-US" dirty="0" err="1" smtClean="0"/>
              <a:t>gump</a:t>
            </a:r>
            <a:endParaRPr lang="en-US" dirty="0" smtClean="0"/>
          </a:p>
          <a:p>
            <a:endParaRPr lang="en-US" dirty="0" smtClean="0"/>
          </a:p>
          <a:p>
            <a:r>
              <a:rPr lang="en-US" dirty="0" smtClean="0"/>
              <a:t>-Gump pipeline</a:t>
            </a:r>
          </a:p>
          <a:p>
            <a:r>
              <a:rPr lang="en-US" dirty="0" smtClean="0"/>
              <a:t>-Then</a:t>
            </a:r>
            <a:r>
              <a:rPr lang="en-US" baseline="0" dirty="0" smtClean="0"/>
              <a:t> bring together with questions</a:t>
            </a:r>
            <a:endParaRPr lang="en-US" dirty="0" smtClean="0"/>
          </a:p>
          <a:p>
            <a:endParaRPr lang="en-US" dirty="0" smtClean="0"/>
          </a:p>
          <a:p>
            <a:endParaRPr lang="en-US" dirty="0" smtClean="0"/>
          </a:p>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62013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 although we have test automation, we have some problems with it. It seems like, we are lacking a way to deliver</a:t>
            </a:r>
            <a:r>
              <a:rPr lang="en-US" baseline="0" dirty="0" smtClean="0"/>
              <a:t> the test automation, to scale the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3293194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automation pipeline process</a:t>
            </a:r>
            <a:r>
              <a:rPr lang="en-US" baseline="0" dirty="0" smtClean="0"/>
              <a:t> will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2539335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1861813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a:p>
            <a:endParaRPr lang="en-US" dirty="0" smtClean="0"/>
          </a:p>
          <a:p>
            <a:r>
              <a:rPr lang="en-US" dirty="0" smtClean="0"/>
              <a:t>Note:</a:t>
            </a:r>
          </a:p>
          <a:p>
            <a:r>
              <a:rPr lang="en-US" dirty="0" smtClean="0"/>
              <a:t>Change test</a:t>
            </a:r>
            <a:r>
              <a:rPr lang="en-US" baseline="0" dirty="0" smtClean="0"/>
              <a:t> graphic to “actual test”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1452007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100347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 Can you run more than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 Can you run more than one automated test in a pre-determined environment?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18933618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3163128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5. Do you know where to get results from?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731650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benefit: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Anyone</a:t>
            </a:r>
            <a:r>
              <a:rPr lang="en-US" baseline="0" dirty="0" smtClean="0"/>
              <a:t> on the team, anytime, with results and timely execution</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3593951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a:t>
            </a:r>
          </a:p>
          <a:p>
            <a:r>
              <a:rPr lang="en-US" dirty="0" smtClean="0"/>
              <a:t>“A</a:t>
            </a:r>
            <a:r>
              <a:rPr lang="en-US" baseline="0" dirty="0" smtClean="0"/>
              <a:t> test automation pipeline involves: </a:t>
            </a:r>
          </a:p>
          <a:p>
            <a:r>
              <a:rPr lang="en-US" baseline="0" dirty="0" smtClean="0"/>
              <a:t>*thing 1</a:t>
            </a:r>
          </a:p>
          <a:p>
            <a:r>
              <a:rPr lang="en-US" baseline="0" dirty="0" smtClean="0"/>
              <a:t>*thing 2 </a:t>
            </a:r>
          </a:p>
          <a:p>
            <a:r>
              <a:rPr lang="en-US" baseline="0" dirty="0" smtClean="0"/>
              <a:t>*thing 3</a:t>
            </a:r>
          </a:p>
          <a:p>
            <a:r>
              <a:rPr lang="en-US" baseline="0" dirty="0" smtClean="0"/>
              <a:t>*thing 4</a:t>
            </a:r>
          </a:p>
          <a:p>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518480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scalable test automation was a given. We wanted to get to a place where the testing process was not a bottle neck for test feedback, but an </a:t>
            </a:r>
            <a:r>
              <a:rPr lang="en-US" b="1" u="sng" baseline="0" dirty="0" smtClean="0"/>
              <a:t>enabler of quality for the team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3112990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stumbled, poked and engineered our way through a process which I am going to present to you today. I hope to convince you that the idea of the Test Automation Pipeline is a necessary and important endeavor which when followed will enable your team to achieve the ultimate delivery model for test automation.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649741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The concept is generic and can be applied to different test environments, and is test agnostic!</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core idea, is that this channel is established very early in a test automation effort. Early implementation of the channel allows for setup of the workflow which will force concentration on key concepts in test development, such as appropriate tests, stability and coverage, and prevent worrying about misleading execution issues.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basically a curious tech</a:t>
            </a:r>
            <a:r>
              <a:rPr lang="en-US" baseline="0" dirty="0" smtClean="0"/>
              <a:t> dude, who came into the field of quality about 10 years ago. I’m a firm believer in using automated testing as a primary method of quality assurance. I love learning about new technologies and methods of assuring quality. I love helping people through knowledge sharing, coaching and encouraging testing as a team sport. In my spare time I love to race sailboats, ski and spend time with my friends and family. </a:t>
            </a:r>
          </a:p>
          <a:p>
            <a:endParaRPr lang="en-US" baseline="0" dirty="0" smtClean="0"/>
          </a:p>
          <a:p>
            <a:r>
              <a:rPr lang="en-US" baseline="0" dirty="0" smtClean="0"/>
              <a:t>NOTES: Break into 3 slides</a:t>
            </a:r>
            <a:endParaRPr lang="en-US" baseline="0" dirty="0"/>
          </a:p>
          <a:p>
            <a:r>
              <a:rPr lang="en-US" baseline="0" dirty="0" smtClean="0"/>
              <a:t>-Enough title promotion in the title, can keep podcast and twitter</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Note:</a:t>
            </a:r>
          </a:p>
          <a:p>
            <a:pPr marL="0" indent="0">
              <a:buNone/>
            </a:pPr>
            <a:r>
              <a:rPr lang="en-US" sz="1200" b="0" i="0" u="none" kern="1200" baseline="0" dirty="0" smtClean="0">
                <a:solidFill>
                  <a:schemeClr val="tx1"/>
                </a:solidFill>
                <a:effectLst/>
                <a:latin typeface="+mn-lt"/>
                <a:ea typeface="+mn-ea"/>
                <a:cs typeface="+mn-cs"/>
              </a:rPr>
              <a:t>Add in yes and no</a:t>
            </a:r>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Note: </a:t>
            </a:r>
          </a:p>
          <a:p>
            <a:pPr marL="0" indent="0">
              <a:buNone/>
            </a:pPr>
            <a:r>
              <a:rPr lang="en-US" sz="1200" b="0" i="0" kern="1200" baseline="0" dirty="0" smtClean="0">
                <a:solidFill>
                  <a:schemeClr val="tx1"/>
                </a:solidFill>
                <a:effectLst/>
                <a:latin typeface="+mn-lt"/>
                <a:ea typeface="+mn-ea"/>
                <a:cs typeface="+mn-cs"/>
              </a:rPr>
              <a:t>Add in Yes or No</a:t>
            </a:r>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1032664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2027824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43</a:t>
            </a:fld>
            <a:endParaRPr lang="en-US"/>
          </a:p>
        </p:txBody>
      </p:sp>
    </p:spTree>
    <p:extLst>
      <p:ext uri="{BB962C8B-B14F-4D97-AF65-F5344CB8AC3E}">
        <p14:creationId xmlns:p14="http://schemas.microsoft.com/office/powerpoint/2010/main" val="757015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44</a:t>
            </a:fld>
            <a:endParaRPr lang="en-US"/>
          </a:p>
        </p:txBody>
      </p:sp>
    </p:spTree>
    <p:extLst>
      <p:ext uri="{BB962C8B-B14F-4D97-AF65-F5344CB8AC3E}">
        <p14:creationId xmlns:p14="http://schemas.microsoft.com/office/powerpoint/2010/main" val="14500663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919449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Notes:</a:t>
            </a:r>
            <a:r>
              <a:rPr lang="en-US" sz="1200" b="0" i="0" kern="1200" dirty="0" smtClean="0">
                <a:solidFill>
                  <a:schemeClr val="tx1"/>
                </a:solidFill>
                <a:effectLst/>
                <a:latin typeface="+mn-lt"/>
                <a:ea typeface="+mn-ea"/>
                <a:cs typeface="+mn-cs"/>
              </a:rPr>
              <a:t> Symbolize connection with line</a:t>
            </a:r>
            <a:r>
              <a:rPr lang="en-US" sz="1200" b="0" i="0" kern="1200" baseline="0" dirty="0" smtClean="0">
                <a:solidFill>
                  <a:schemeClr val="tx1"/>
                </a:solidFill>
                <a:effectLst/>
                <a:latin typeface="+mn-lt"/>
                <a:ea typeface="+mn-ea"/>
                <a:cs typeface="+mn-cs"/>
              </a:rPr>
              <a:t> instead of graphic in the middle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Notes:</a:t>
            </a:r>
          </a:p>
          <a:p>
            <a:r>
              <a:rPr lang="en-US" sz="1200" b="0" i="0" kern="1200" dirty="0" smtClean="0">
                <a:solidFill>
                  <a:schemeClr val="tx1"/>
                </a:solidFill>
                <a:effectLst/>
                <a:latin typeface="+mn-lt"/>
                <a:ea typeface="+mn-ea"/>
                <a:cs typeface="+mn-cs"/>
              </a:rPr>
              <a:t>-Image backgrounds should match</a:t>
            </a:r>
          </a:p>
          <a:p>
            <a:r>
              <a:rPr lang="en-US" sz="1200" b="0" i="0" kern="1200" dirty="0" smtClean="0">
                <a:solidFill>
                  <a:schemeClr val="tx1"/>
                </a:solidFill>
                <a:effectLst/>
                <a:latin typeface="+mn-lt"/>
                <a:ea typeface="+mn-ea"/>
                <a:cs typeface="+mn-cs"/>
              </a:rPr>
              <a:t>-Use </a:t>
            </a:r>
            <a:r>
              <a:rPr lang="en-US" sz="1200" b="0" i="0" kern="1200" dirty="0" err="1" smtClean="0">
                <a:solidFill>
                  <a:schemeClr val="tx1"/>
                </a:solidFill>
                <a:effectLst/>
                <a:latin typeface="+mn-lt"/>
                <a:ea typeface="+mn-ea"/>
                <a:cs typeface="+mn-cs"/>
              </a:rPr>
              <a:t>ppt</a:t>
            </a:r>
            <a:r>
              <a:rPr lang="en-US" sz="1200" b="0" i="0" kern="1200" dirty="0" smtClean="0">
                <a:solidFill>
                  <a:schemeClr val="tx1"/>
                </a:solidFill>
                <a:effectLst/>
                <a:latin typeface="+mn-lt"/>
                <a:ea typeface="+mn-ea"/>
                <a:cs typeface="+mn-cs"/>
              </a:rPr>
              <a:t> to match </a:t>
            </a:r>
            <a:r>
              <a:rPr lang="en-US" sz="1200" b="0" i="0" kern="1200" dirty="0" err="1" smtClean="0">
                <a:solidFill>
                  <a:schemeClr val="tx1"/>
                </a:solidFill>
                <a:effectLst/>
                <a:latin typeface="+mn-lt"/>
                <a:ea typeface="+mn-ea"/>
                <a:cs typeface="+mn-cs"/>
              </a:rPr>
              <a:t>colour</a:t>
            </a:r>
            <a:r>
              <a:rPr lang="en-US" sz="1200" b="0" i="0" kern="1200" dirty="0" smtClean="0">
                <a:solidFill>
                  <a:schemeClr val="tx1"/>
                </a:solidFill>
                <a:effectLst/>
                <a:latin typeface="+mn-lt"/>
                <a:ea typeface="+mn-ea"/>
                <a:cs typeface="+mn-cs"/>
              </a:rPr>
              <a:t> backgrounds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 musket or a machine gun? It’s up to you and your team?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52</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Notes:</a:t>
            </a:r>
          </a:p>
          <a:p>
            <a:r>
              <a:rPr lang="en-US" sz="1200" b="0" i="0" kern="1200" dirty="0" smtClean="0">
                <a:solidFill>
                  <a:schemeClr val="tx1"/>
                </a:solidFill>
                <a:effectLst/>
                <a:latin typeface="+mn-lt"/>
                <a:ea typeface="+mn-ea"/>
                <a:cs typeface="+mn-cs"/>
              </a:rPr>
              <a:t>Don’t let your theme dictate</a:t>
            </a:r>
            <a:r>
              <a:rPr lang="en-US" sz="1200" b="0" i="0" kern="1200" baseline="0" dirty="0" smtClean="0">
                <a:solidFill>
                  <a:schemeClr val="tx1"/>
                </a:solidFill>
                <a:effectLst/>
                <a:latin typeface="+mn-lt"/>
                <a:ea typeface="+mn-ea"/>
                <a:cs typeface="+mn-cs"/>
              </a:rPr>
              <a:t> your assembly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53</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54</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Notes: SPLIT INTO 3 (take the picture of the presenter)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p>
          <a:p>
            <a:endParaRPr lang="en-US" sz="1200" b="0" i="0" kern="1200" dirty="0" smtClean="0">
              <a:solidFill>
                <a:schemeClr val="tx1"/>
              </a:solidFill>
              <a:effectLst/>
              <a:latin typeface="+mn-lt"/>
              <a:ea typeface="+mn-ea"/>
              <a:cs typeface="+mn-cs"/>
            </a:endParaRPr>
          </a:p>
          <a:p>
            <a:r>
              <a:rPr lang="en-US" dirty="0" smtClean="0"/>
              <a:t>Blog Posts</a:t>
            </a:r>
          </a:p>
          <a:p>
            <a:r>
              <a:rPr lang="en-US" dirty="0" smtClean="0"/>
              <a:t>Word Of Mouth </a:t>
            </a:r>
          </a:p>
          <a:p>
            <a:r>
              <a:rPr lang="en-US" dirty="0" smtClean="0"/>
              <a:t>Regular Summaries</a:t>
            </a:r>
          </a:p>
          <a:p>
            <a:r>
              <a:rPr lang="en-US" dirty="0" smtClean="0"/>
              <a:t>Dashboards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55</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-Feels like doesn’t belong</a:t>
            </a:r>
          </a:p>
          <a:p>
            <a:r>
              <a:rPr lang="en-US" dirty="0" smtClean="0"/>
              <a:t>-Image that explains test automation</a:t>
            </a:r>
          </a:p>
          <a:p>
            <a:r>
              <a:rPr lang="en-US" dirty="0" smtClean="0"/>
              <a:t>-Tweet</a:t>
            </a:r>
            <a:r>
              <a:rPr lang="en-US" baseline="0" dirty="0" smtClean="0"/>
              <a:t> of definition</a:t>
            </a:r>
          </a:p>
          <a:p>
            <a:r>
              <a:rPr lang="en-US" dirty="0" smtClean="0"/>
              <a:t>-Good to </a:t>
            </a:r>
            <a:r>
              <a:rPr lang="en-US" dirty="0" err="1" smtClean="0"/>
              <a:t>gump</a:t>
            </a:r>
            <a:endParaRPr lang="en-US" dirty="0" smtClean="0"/>
          </a:p>
          <a:p>
            <a:endParaRPr lang="en-US" dirty="0" smtClean="0"/>
          </a:p>
          <a:p>
            <a:r>
              <a:rPr lang="en-US" dirty="0" smtClean="0"/>
              <a:t>-Gump pipeline</a:t>
            </a:r>
          </a:p>
          <a:p>
            <a:r>
              <a:rPr lang="en-US" dirty="0" smtClean="0"/>
              <a:t>-Then</a:t>
            </a:r>
            <a:r>
              <a:rPr lang="en-US" baseline="0" dirty="0" smtClean="0"/>
              <a:t> bring together with questions</a:t>
            </a:r>
            <a:endParaRPr lang="en-US" dirty="0" smtClean="0"/>
          </a:p>
          <a:p>
            <a:endParaRPr lang="en-US" dirty="0" smtClean="0"/>
          </a:p>
          <a:p>
            <a:endParaRPr lang="en-US" dirty="0" smtClean="0"/>
          </a:p>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2365345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56</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57</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58</a:t>
            </a:fld>
            <a:endParaRPr lang="en-US"/>
          </a:p>
        </p:txBody>
      </p:sp>
    </p:spTree>
    <p:extLst>
      <p:ext uri="{BB962C8B-B14F-4D97-AF65-F5344CB8AC3E}">
        <p14:creationId xmlns:p14="http://schemas.microsoft.com/office/powerpoint/2010/main" val="2010573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Pipeline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pipeline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59</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60</a:t>
            </a:fld>
            <a:endParaRPr lang="en-US"/>
          </a:p>
        </p:txBody>
      </p:sp>
    </p:spTree>
    <p:extLst>
      <p:ext uri="{BB962C8B-B14F-4D97-AF65-F5344CB8AC3E}">
        <p14:creationId xmlns:p14="http://schemas.microsoft.com/office/powerpoint/2010/main" val="3109104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61</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smtClean="0"/>
          </a:p>
          <a:p>
            <a:r>
              <a:rPr lang="en-US" dirty="0" smtClean="0"/>
              <a:t>Notes:</a:t>
            </a:r>
          </a:p>
          <a:p>
            <a:r>
              <a:rPr lang="en-US" dirty="0" smtClean="0"/>
              <a:t>-Don’t use people’s pictures</a:t>
            </a:r>
          </a:p>
          <a:p>
            <a:r>
              <a:rPr lang="en-US" dirty="0" smtClean="0"/>
              <a:t>-Use</a:t>
            </a:r>
            <a:r>
              <a:rPr lang="en-US" baseline="0" dirty="0" smtClean="0"/>
              <a:t> representation</a:t>
            </a:r>
          </a:p>
          <a:p>
            <a:r>
              <a:rPr lang="en-US" baseline="0" dirty="0" smtClean="0"/>
              <a:t>-Don’t use template, full screen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62</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change the focus</a:t>
            </a:r>
            <a:r>
              <a:rPr lang="en-US" baseline="0" dirty="0" smtClean="0"/>
              <a:t> (</a:t>
            </a:r>
            <a:r>
              <a:rPr lang="en-US" baseline="0" dirty="0" err="1" smtClean="0"/>
              <a:t>colour</a:t>
            </a:r>
            <a:r>
              <a:rPr lang="en-US" baseline="0" dirty="0" smtClean="0"/>
              <a:t> palette)</a:t>
            </a:r>
          </a:p>
          <a:p>
            <a:r>
              <a:rPr lang="en-US" baseline="0" dirty="0" smtClean="0"/>
              <a:t>-Maybe it’s a visual (person across finish line)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63</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High res image of Erika,</a:t>
            </a:r>
            <a:r>
              <a:rPr lang="en-US" sz="1200" b="0" i="0" kern="1200" baseline="0" dirty="0" smtClean="0">
                <a:solidFill>
                  <a:schemeClr val="tx1"/>
                </a:solidFill>
                <a:effectLst/>
                <a:latin typeface="+mn-lt"/>
                <a:ea typeface="+mn-ea"/>
                <a:cs typeface="+mn-cs"/>
              </a:rPr>
              <a:t> too busy w Sift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64</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a:t>
            </a:r>
          </a:p>
          <a:p>
            <a:r>
              <a:rPr lang="en-US" dirty="0" smtClean="0"/>
              <a:t>-Tell story, get rid of the email</a:t>
            </a:r>
          </a:p>
          <a:p>
            <a:r>
              <a:rPr lang="en-US" dirty="0" smtClean="0"/>
              <a:t>-The key message</a:t>
            </a:r>
            <a:r>
              <a:rPr lang="en-US" baseline="0" dirty="0" smtClean="0"/>
              <a:t> is the email triggered the action (put email icon)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65</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quiz together.</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5278503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66</a:t>
            </a:fld>
            <a:endParaRPr lang="en-US"/>
          </a:p>
        </p:txBody>
      </p:sp>
    </p:spTree>
    <p:extLst>
      <p:ext uri="{BB962C8B-B14F-4D97-AF65-F5344CB8AC3E}">
        <p14:creationId xmlns:p14="http://schemas.microsoft.com/office/powerpoint/2010/main" val="1436461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the place I work, and have to give big credit to our culture</a:t>
            </a:r>
            <a:r>
              <a:rPr lang="en-US" baseline="0" dirty="0" smtClean="0"/>
              <a:t> for enabling my growth as a person and technologist. </a:t>
            </a:r>
            <a:r>
              <a:rPr lang="en-US" dirty="0" smtClean="0"/>
              <a:t>My team has supported me</a:t>
            </a:r>
            <a:r>
              <a:rPr lang="en-US" baseline="0" dirty="0" smtClean="0"/>
              <a:t> through the design and implementation process of this talk and I couldn’t have done it without them. Title Source Tech is a really great medium sized team, filled with smart passionate people. If you’re passionate about technology, and love to share your knowledge, come check us out! We’d love for you to join us! </a:t>
            </a:r>
          </a:p>
          <a:p>
            <a:endParaRPr lang="en-US" baseline="0" dirty="0" smtClean="0"/>
          </a:p>
          <a:p>
            <a:r>
              <a:rPr lang="en-US" baseline="0" dirty="0" smtClean="0"/>
              <a:t>Notes:</a:t>
            </a:r>
          </a:p>
          <a:p>
            <a:r>
              <a:rPr lang="en-US" baseline="0" dirty="0" smtClean="0"/>
              <a:t>-Font size for pictures too small</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67</a:t>
            </a:fld>
            <a:endParaRPr lang="en-US"/>
          </a:p>
        </p:txBody>
      </p:sp>
    </p:spTree>
    <p:extLst>
      <p:ext uri="{BB962C8B-B14F-4D97-AF65-F5344CB8AC3E}">
        <p14:creationId xmlns:p14="http://schemas.microsoft.com/office/powerpoint/2010/main" val="1246954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a:p>
            <a:endParaRPr lang="en-US" dirty="0" smtClean="0"/>
          </a:p>
          <a:p>
            <a:r>
              <a:rPr lang="en-US" dirty="0" smtClean="0"/>
              <a:t>Note:</a:t>
            </a:r>
          </a:p>
          <a:p>
            <a:r>
              <a:rPr lang="en-US" dirty="0" smtClean="0"/>
              <a:t>Change test</a:t>
            </a:r>
            <a:r>
              <a:rPr lang="en-US" baseline="0" dirty="0" smtClean="0"/>
              <a:t> graphic to “actual test”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4028959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Maturity Level 2: Multiple tests running</a:t>
            </a:r>
            <a:r>
              <a:rPr lang="en-US" baseline="0" dirty="0" smtClean="0"/>
              <a:t> at once</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686300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Maturity Level 2: Multiple tests running</a:t>
            </a:r>
            <a:r>
              <a:rPr lang="en-US" baseline="0" dirty="0" smtClean="0"/>
              <a:t> at once</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900636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268099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amed No Tex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00902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08466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787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2058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9/8/2017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8" r:id="rId4"/>
    <p:sldLayoutId id="2147483657" r:id="rId5"/>
    <p:sldLayoutId id="214748365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6.jpeg"/><Relationship Id="rId3" Type="http://schemas.openxmlformats.org/officeDocument/2006/relationships/image" Target="../media/image14.png"/><Relationship Id="rId7" Type="http://schemas.openxmlformats.org/officeDocument/2006/relationships/image" Target="../media/image21.jpeg"/><Relationship Id="rId12"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3.png"/><Relationship Id="rId10" Type="http://schemas.openxmlformats.org/officeDocument/2006/relationships/image" Target="../media/image23.png"/><Relationship Id="rId4" Type="http://schemas.openxmlformats.org/officeDocument/2006/relationships/image" Target="../media/image19.png"/><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3.png"/><Relationship Id="rId4"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4.png"/><Relationship Id="rId4" Type="http://schemas.openxmlformats.org/officeDocument/2006/relationships/notesSlide" Target="../notesSlides/notesSlide39.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5.png"/><Relationship Id="rId4" Type="http://schemas.openxmlformats.org/officeDocument/2006/relationships/notesSlide" Target="../notesSlides/notesSlide40.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6.png"/><Relationship Id="rId4" Type="http://schemas.openxmlformats.org/officeDocument/2006/relationships/notesSlide" Target="../notesSlides/notesSlide41.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8.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9.png"/><Relationship Id="rId4" Type="http://schemas.openxmlformats.org/officeDocument/2006/relationships/notesSlide" Target="../notesSlides/notesSlide44.xml"/></Relationships>
</file>

<file path=ppt/slides/_rels/slide5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62.png"/><Relationship Id="rId4"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63.png"/><Relationship Id="rId4"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67.png"/><Relationship Id="rId4" Type="http://schemas.openxmlformats.org/officeDocument/2006/relationships/notesSlide" Target="../notesSlides/notesSlide51.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8.jpeg"/><Relationship Id="rId18" Type="http://schemas.openxmlformats.org/officeDocument/2006/relationships/image" Target="../media/image83.jpeg"/><Relationship Id="rId26" Type="http://schemas.openxmlformats.org/officeDocument/2006/relationships/image" Target="../media/image91.jpeg"/><Relationship Id="rId3" Type="http://schemas.openxmlformats.org/officeDocument/2006/relationships/image" Target="../media/image68.jpeg"/><Relationship Id="rId21" Type="http://schemas.openxmlformats.org/officeDocument/2006/relationships/image" Target="../media/image86.jpeg"/><Relationship Id="rId7" Type="http://schemas.openxmlformats.org/officeDocument/2006/relationships/image" Target="../media/image72.jpeg"/><Relationship Id="rId12" Type="http://schemas.openxmlformats.org/officeDocument/2006/relationships/image" Target="../media/image77.jpeg"/><Relationship Id="rId17" Type="http://schemas.openxmlformats.org/officeDocument/2006/relationships/image" Target="../media/image82.jpeg"/><Relationship Id="rId25" Type="http://schemas.openxmlformats.org/officeDocument/2006/relationships/image" Target="../media/image90.jpeg"/><Relationship Id="rId2" Type="http://schemas.openxmlformats.org/officeDocument/2006/relationships/notesSlide" Target="../notesSlides/notesSlide56.xml"/><Relationship Id="rId16" Type="http://schemas.openxmlformats.org/officeDocument/2006/relationships/image" Target="../media/image81.jpeg"/><Relationship Id="rId20" Type="http://schemas.openxmlformats.org/officeDocument/2006/relationships/image" Target="../media/image85.jpeg"/><Relationship Id="rId1" Type="http://schemas.openxmlformats.org/officeDocument/2006/relationships/slideLayout" Target="../slideLayouts/slideLayout1.xml"/><Relationship Id="rId6" Type="http://schemas.openxmlformats.org/officeDocument/2006/relationships/image" Target="../media/image71.jpeg"/><Relationship Id="rId11" Type="http://schemas.openxmlformats.org/officeDocument/2006/relationships/image" Target="../media/image76.jpeg"/><Relationship Id="rId24" Type="http://schemas.openxmlformats.org/officeDocument/2006/relationships/image" Target="../media/image89.jpeg"/><Relationship Id="rId5" Type="http://schemas.openxmlformats.org/officeDocument/2006/relationships/image" Target="../media/image70.jpeg"/><Relationship Id="rId15" Type="http://schemas.openxmlformats.org/officeDocument/2006/relationships/image" Target="../media/image80.jpeg"/><Relationship Id="rId23" Type="http://schemas.openxmlformats.org/officeDocument/2006/relationships/image" Target="../media/image88.jpeg"/><Relationship Id="rId10" Type="http://schemas.openxmlformats.org/officeDocument/2006/relationships/image" Target="../media/image75.jpeg"/><Relationship Id="rId19" Type="http://schemas.openxmlformats.org/officeDocument/2006/relationships/image" Target="../media/image84.jpeg"/><Relationship Id="rId4" Type="http://schemas.openxmlformats.org/officeDocument/2006/relationships/image" Target="../media/image69.jpeg"/><Relationship Id="rId9" Type="http://schemas.openxmlformats.org/officeDocument/2006/relationships/image" Target="../media/image74.jpeg"/><Relationship Id="rId14" Type="http://schemas.openxmlformats.org/officeDocument/2006/relationships/image" Target="../media/image79.jpeg"/><Relationship Id="rId22" Type="http://schemas.openxmlformats.org/officeDocument/2006/relationships/image" Target="../media/image87.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mhagger/git-test"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 Enabling </a:t>
            </a:r>
            <a:r>
              <a:rPr lang="en-US" sz="4000" dirty="0" smtClean="0"/>
              <a:t>Critical </a:t>
            </a:r>
            <a:r>
              <a:rPr lang="en-US" sz="4000" dirty="0" smtClean="0"/>
              <a:t>Feedback For Your Quality Cycle</a:t>
            </a:r>
            <a:endParaRPr lang="en-US" sz="4000" dirty="0"/>
          </a:p>
        </p:txBody>
      </p:sp>
      <p:sp>
        <p:nvSpPr>
          <p:cNvPr id="7" name="Subtitle 4"/>
          <p:cNvSpPr txBox="1">
            <a:spLocks/>
          </p:cNvSpPr>
          <p:nvPr/>
        </p:nvSpPr>
        <p:spPr>
          <a:xfrm>
            <a:off x="4155312" y="5274685"/>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4539205" y="4744525"/>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
        <p:nvSpPr>
          <p:cNvPr id="9" name="Subtitle 4"/>
          <p:cNvSpPr txBox="1">
            <a:spLocks/>
          </p:cNvSpPr>
          <p:nvPr/>
        </p:nvSpPr>
        <p:spPr>
          <a:xfrm>
            <a:off x="4155312" y="5804845"/>
            <a:ext cx="3881377" cy="53016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smtClean="0">
                <a:solidFill>
                  <a:schemeClr val="tx1"/>
                </a:solidFill>
              </a:rPr>
              <a:t>Title Source Technology</a:t>
            </a:r>
            <a:endParaRPr lang="en-US" sz="26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5137" y="2598595"/>
            <a:ext cx="10515600" cy="1325563"/>
          </a:xfrm>
        </p:spPr>
        <p:txBody>
          <a:bodyPr>
            <a:normAutofit/>
          </a:bodyPr>
          <a:lstStyle/>
          <a:p>
            <a:r>
              <a:rPr lang="en-US" dirty="0" smtClean="0"/>
              <a:t>Quiz Time!</a:t>
            </a:r>
            <a:endParaRPr lang="en-US" dirty="0"/>
          </a:p>
        </p:txBody>
      </p:sp>
    </p:spTree>
    <p:extLst>
      <p:ext uri="{BB962C8B-B14F-4D97-AF65-F5344CB8AC3E}">
        <p14:creationId xmlns:p14="http://schemas.microsoft.com/office/powerpoint/2010/main" val="1212754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p:cNvSpPr>
            <a:spLocks noGrp="1"/>
          </p:cNvSpPr>
          <p:nvPr>
            <p:ph type="title"/>
          </p:nvPr>
        </p:nvSpPr>
        <p:spPr>
          <a:xfrm>
            <a:off x="838200" y="129715"/>
            <a:ext cx="10515600" cy="1325563"/>
          </a:xfrm>
        </p:spPr>
        <p:txBody>
          <a:bodyPr/>
          <a:lstStyle/>
          <a:p>
            <a:r>
              <a:rPr lang="en-US" u="sng" dirty="0" smtClean="0"/>
              <a:t>Question 1:</a:t>
            </a:r>
            <a:r>
              <a:rPr lang="en-US" dirty="0" smtClean="0"/>
              <a:t> Can You Run One Test?</a:t>
            </a:r>
            <a:endParaRPr lang="en-US" dirty="0"/>
          </a:p>
        </p:txBody>
      </p:sp>
    </p:spTree>
    <p:extLst>
      <p:ext uri="{BB962C8B-B14F-4D97-AF65-F5344CB8AC3E}">
        <p14:creationId xmlns:p14="http://schemas.microsoft.com/office/powerpoint/2010/main" val="2757271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title"/>
          </p:nvPr>
        </p:nvSpPr>
        <p:spPr>
          <a:xfrm>
            <a:off x="838200" y="129715"/>
            <a:ext cx="10515600" cy="1325563"/>
          </a:xfrm>
        </p:spPr>
        <p:txBody>
          <a:bodyPr/>
          <a:lstStyle/>
          <a:p>
            <a:r>
              <a:rPr lang="en-US" u="sng" dirty="0" smtClean="0"/>
              <a:t>Question 2:</a:t>
            </a:r>
            <a:r>
              <a:rPr lang="en-US" dirty="0" smtClean="0"/>
              <a:t> Can You Run Many Tests?</a:t>
            </a:r>
            <a:endParaRPr lang="en-US" dirty="0"/>
          </a:p>
        </p:txBody>
      </p:sp>
      <p:pic>
        <p:nvPicPr>
          <p:cNvPr id="1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08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title"/>
          </p:nvPr>
        </p:nvSpPr>
        <p:spPr>
          <a:xfrm>
            <a:off x="838200" y="129715"/>
            <a:ext cx="10515600" cy="1325563"/>
          </a:xfrm>
        </p:spPr>
        <p:txBody>
          <a:bodyPr/>
          <a:lstStyle/>
          <a:p>
            <a:r>
              <a:rPr lang="en-US" u="sng" dirty="0"/>
              <a:t>Question 3:</a:t>
            </a:r>
            <a:r>
              <a:rPr lang="en-US" dirty="0"/>
              <a:t> Can You Run Tests In Different Environments?</a:t>
            </a:r>
          </a:p>
        </p:txBody>
      </p:sp>
      <p:grpSp>
        <p:nvGrpSpPr>
          <p:cNvPr id="3" name="Group 2"/>
          <p:cNvGrpSpPr/>
          <p:nvPr/>
        </p:nvGrpSpPr>
        <p:grpSpPr>
          <a:xfrm>
            <a:off x="-104231" y="382780"/>
            <a:ext cx="13057314" cy="6092440"/>
            <a:chOff x="-104231" y="765560"/>
            <a:chExt cx="13057314" cy="6092440"/>
          </a:xfrm>
        </p:grpSpPr>
        <p:pic>
          <p:nvPicPr>
            <p:cNvPr id="13"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85948" y="765560"/>
              <a:ext cx="12167135" cy="6092440"/>
              <a:chOff x="785948" y="765560"/>
              <a:chExt cx="12167135" cy="6092440"/>
            </a:xfrm>
          </p:grpSpPr>
          <p:pic>
            <p:nvPicPr>
              <p:cNvPr id="7"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android pho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48" y="1332311"/>
                <a:ext cx="2571206" cy="52539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i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228" y="1241035"/>
                <a:ext cx="5478855" cy="5345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177" y="765560"/>
                <a:ext cx="5329645" cy="609244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92404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3"/>
          <p:cNvSpPr>
            <a:spLocks noGrp="1"/>
          </p:cNvSpPr>
          <p:nvPr>
            <p:ph type="title"/>
          </p:nvPr>
        </p:nvSpPr>
        <p:spPr>
          <a:xfrm>
            <a:off x="838200" y="129715"/>
            <a:ext cx="10515600" cy="1325563"/>
          </a:xfrm>
        </p:spPr>
        <p:txBody>
          <a:bodyPr/>
          <a:lstStyle/>
          <a:p>
            <a:r>
              <a:rPr lang="en-US" u="sng" dirty="0" smtClean="0"/>
              <a:t>Question 4:</a:t>
            </a:r>
            <a:r>
              <a:rPr lang="en-US" dirty="0" smtClean="0"/>
              <a:t> Can You Scale Your Tests?</a:t>
            </a:r>
            <a:endParaRPr lang="en-US" dirty="0"/>
          </a:p>
        </p:txBody>
      </p:sp>
      <p:grpSp>
        <p:nvGrpSpPr>
          <p:cNvPr id="10" name="Group 9"/>
          <p:cNvGrpSpPr/>
          <p:nvPr/>
        </p:nvGrpSpPr>
        <p:grpSpPr>
          <a:xfrm>
            <a:off x="2037805" y="1433367"/>
            <a:ext cx="8093145" cy="3991266"/>
            <a:chOff x="2037805" y="1569990"/>
            <a:chExt cx="8093145" cy="3991266"/>
          </a:xfrm>
        </p:grpSpPr>
        <p:grpSp>
          <p:nvGrpSpPr>
            <p:cNvPr id="9" name="Group 8"/>
            <p:cNvGrpSpPr/>
            <p:nvPr/>
          </p:nvGrpSpPr>
          <p:grpSpPr>
            <a:xfrm>
              <a:off x="2037805" y="1569990"/>
              <a:ext cx="895374" cy="3991266"/>
              <a:chOff x="613954" y="1687556"/>
              <a:chExt cx="895374" cy="3991266"/>
            </a:xfrm>
          </p:grpSpPr>
          <p:grpSp>
            <p:nvGrpSpPr>
              <p:cNvPr id="6" name="Group 5"/>
              <p:cNvGrpSpPr/>
              <p:nvPr/>
            </p:nvGrpSpPr>
            <p:grpSpPr>
              <a:xfrm>
                <a:off x="613954" y="1687556"/>
                <a:ext cx="895374" cy="1330422"/>
                <a:chOff x="613954" y="1598793"/>
                <a:chExt cx="895374" cy="1330422"/>
              </a:xfrm>
            </p:grpSpPr>
            <p:pic>
              <p:nvPicPr>
                <p:cNvPr id="11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613954" y="3017978"/>
                <a:ext cx="895374" cy="1330422"/>
                <a:chOff x="613954" y="3017978"/>
                <a:chExt cx="895374" cy="1330422"/>
              </a:xfrm>
            </p:grpSpPr>
            <p:pic>
              <p:nvPicPr>
                <p:cNvPr id="3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13954" y="4348400"/>
                <a:ext cx="895374" cy="1330422"/>
                <a:chOff x="613954" y="4407944"/>
                <a:chExt cx="895374" cy="1330422"/>
              </a:xfrm>
            </p:grpSpPr>
            <p:pic>
              <p:nvPicPr>
                <p:cNvPr id="37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2" name="Group 451"/>
            <p:cNvGrpSpPr/>
            <p:nvPr/>
          </p:nvGrpSpPr>
          <p:grpSpPr>
            <a:xfrm>
              <a:off x="2692148" y="1569990"/>
              <a:ext cx="895374" cy="3991266"/>
              <a:chOff x="613954" y="1687556"/>
              <a:chExt cx="895374" cy="3991266"/>
            </a:xfrm>
          </p:grpSpPr>
          <p:grpSp>
            <p:nvGrpSpPr>
              <p:cNvPr id="453" name="Group 452"/>
              <p:cNvGrpSpPr/>
              <p:nvPr/>
            </p:nvGrpSpPr>
            <p:grpSpPr>
              <a:xfrm>
                <a:off x="613954" y="1687556"/>
                <a:ext cx="895374" cy="1330422"/>
                <a:chOff x="613954" y="1598793"/>
                <a:chExt cx="895374" cy="1330422"/>
              </a:xfrm>
            </p:grpSpPr>
            <p:pic>
              <p:nvPicPr>
                <p:cNvPr id="4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4" name="Group 453"/>
              <p:cNvGrpSpPr/>
              <p:nvPr/>
            </p:nvGrpSpPr>
            <p:grpSpPr>
              <a:xfrm>
                <a:off x="613954" y="3017978"/>
                <a:ext cx="895374" cy="1330422"/>
                <a:chOff x="613954" y="3017978"/>
                <a:chExt cx="895374" cy="1330422"/>
              </a:xfrm>
            </p:grpSpPr>
            <p:pic>
              <p:nvPicPr>
                <p:cNvPr id="4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5" name="Group 454"/>
              <p:cNvGrpSpPr/>
              <p:nvPr/>
            </p:nvGrpSpPr>
            <p:grpSpPr>
              <a:xfrm>
                <a:off x="613954" y="4348400"/>
                <a:ext cx="895374" cy="1330422"/>
                <a:chOff x="613954" y="4407944"/>
                <a:chExt cx="895374" cy="1330422"/>
              </a:xfrm>
            </p:grpSpPr>
            <p:pic>
              <p:nvPicPr>
                <p:cNvPr id="4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2" name="Group 461"/>
            <p:cNvGrpSpPr/>
            <p:nvPr/>
          </p:nvGrpSpPr>
          <p:grpSpPr>
            <a:xfrm>
              <a:off x="3346491" y="1569990"/>
              <a:ext cx="895374" cy="3991266"/>
              <a:chOff x="613954" y="1687556"/>
              <a:chExt cx="895374" cy="3991266"/>
            </a:xfrm>
          </p:grpSpPr>
          <p:grpSp>
            <p:nvGrpSpPr>
              <p:cNvPr id="463" name="Group 462"/>
              <p:cNvGrpSpPr/>
              <p:nvPr/>
            </p:nvGrpSpPr>
            <p:grpSpPr>
              <a:xfrm>
                <a:off x="613954" y="1687556"/>
                <a:ext cx="895374" cy="1330422"/>
                <a:chOff x="613954" y="1598793"/>
                <a:chExt cx="895374" cy="1330422"/>
              </a:xfrm>
            </p:grpSpPr>
            <p:pic>
              <p:nvPicPr>
                <p:cNvPr id="47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4" name="Group 463"/>
              <p:cNvGrpSpPr/>
              <p:nvPr/>
            </p:nvGrpSpPr>
            <p:grpSpPr>
              <a:xfrm>
                <a:off x="613954" y="3017978"/>
                <a:ext cx="895374" cy="1330422"/>
                <a:chOff x="613954" y="3017978"/>
                <a:chExt cx="895374" cy="1330422"/>
              </a:xfrm>
            </p:grpSpPr>
            <p:pic>
              <p:nvPicPr>
                <p:cNvPr id="46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5" name="Group 464"/>
              <p:cNvGrpSpPr/>
              <p:nvPr/>
            </p:nvGrpSpPr>
            <p:grpSpPr>
              <a:xfrm>
                <a:off x="613954" y="4348400"/>
                <a:ext cx="895374" cy="1330422"/>
                <a:chOff x="613954" y="4407944"/>
                <a:chExt cx="895374" cy="1330422"/>
              </a:xfrm>
            </p:grpSpPr>
            <p:pic>
              <p:nvPicPr>
                <p:cNvPr id="4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2" name="Group 471"/>
            <p:cNvGrpSpPr/>
            <p:nvPr/>
          </p:nvGrpSpPr>
          <p:grpSpPr>
            <a:xfrm>
              <a:off x="4000834" y="1569990"/>
              <a:ext cx="895374" cy="3991266"/>
              <a:chOff x="613954" y="1687556"/>
              <a:chExt cx="895374" cy="3991266"/>
            </a:xfrm>
          </p:grpSpPr>
          <p:grpSp>
            <p:nvGrpSpPr>
              <p:cNvPr id="473" name="Group 472"/>
              <p:cNvGrpSpPr/>
              <p:nvPr/>
            </p:nvGrpSpPr>
            <p:grpSpPr>
              <a:xfrm>
                <a:off x="613954" y="1687556"/>
                <a:ext cx="895374" cy="1330422"/>
                <a:chOff x="613954" y="1598793"/>
                <a:chExt cx="895374" cy="1330422"/>
              </a:xfrm>
            </p:grpSpPr>
            <p:pic>
              <p:nvPicPr>
                <p:cNvPr id="48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4" name="Group 473"/>
              <p:cNvGrpSpPr/>
              <p:nvPr/>
            </p:nvGrpSpPr>
            <p:grpSpPr>
              <a:xfrm>
                <a:off x="613954" y="3017978"/>
                <a:ext cx="895374" cy="1330422"/>
                <a:chOff x="613954" y="3017978"/>
                <a:chExt cx="895374" cy="1330422"/>
              </a:xfrm>
            </p:grpSpPr>
            <p:pic>
              <p:nvPicPr>
                <p:cNvPr id="47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5" name="Group 474"/>
              <p:cNvGrpSpPr/>
              <p:nvPr/>
            </p:nvGrpSpPr>
            <p:grpSpPr>
              <a:xfrm>
                <a:off x="613954" y="4348400"/>
                <a:ext cx="895374" cy="1330422"/>
                <a:chOff x="613954" y="4407944"/>
                <a:chExt cx="895374" cy="1330422"/>
              </a:xfrm>
            </p:grpSpPr>
            <p:pic>
              <p:nvPicPr>
                <p:cNvPr id="47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2" name="Group 481"/>
            <p:cNvGrpSpPr/>
            <p:nvPr/>
          </p:nvGrpSpPr>
          <p:grpSpPr>
            <a:xfrm>
              <a:off x="4655177" y="1569990"/>
              <a:ext cx="895374" cy="3991266"/>
              <a:chOff x="613954" y="1687556"/>
              <a:chExt cx="895374" cy="3991266"/>
            </a:xfrm>
          </p:grpSpPr>
          <p:grpSp>
            <p:nvGrpSpPr>
              <p:cNvPr id="483" name="Group 482"/>
              <p:cNvGrpSpPr/>
              <p:nvPr/>
            </p:nvGrpSpPr>
            <p:grpSpPr>
              <a:xfrm>
                <a:off x="613954" y="1687556"/>
                <a:ext cx="895374" cy="1330422"/>
                <a:chOff x="613954" y="1598793"/>
                <a:chExt cx="895374" cy="1330422"/>
              </a:xfrm>
            </p:grpSpPr>
            <p:pic>
              <p:nvPicPr>
                <p:cNvPr id="49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4" name="Group 483"/>
              <p:cNvGrpSpPr/>
              <p:nvPr/>
            </p:nvGrpSpPr>
            <p:grpSpPr>
              <a:xfrm>
                <a:off x="613954" y="3017978"/>
                <a:ext cx="895374" cy="1330422"/>
                <a:chOff x="613954" y="3017978"/>
                <a:chExt cx="895374" cy="1330422"/>
              </a:xfrm>
            </p:grpSpPr>
            <p:pic>
              <p:nvPicPr>
                <p:cNvPr id="48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5" name="Group 484"/>
              <p:cNvGrpSpPr/>
              <p:nvPr/>
            </p:nvGrpSpPr>
            <p:grpSpPr>
              <a:xfrm>
                <a:off x="613954" y="4348400"/>
                <a:ext cx="895374" cy="1330422"/>
                <a:chOff x="613954" y="4407944"/>
                <a:chExt cx="895374" cy="1330422"/>
              </a:xfrm>
            </p:grpSpPr>
            <p:pic>
              <p:nvPicPr>
                <p:cNvPr id="48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2" name="Group 491"/>
            <p:cNvGrpSpPr/>
            <p:nvPr/>
          </p:nvGrpSpPr>
          <p:grpSpPr>
            <a:xfrm>
              <a:off x="5309520" y="1569990"/>
              <a:ext cx="895374" cy="3991266"/>
              <a:chOff x="613954" y="1687556"/>
              <a:chExt cx="895374" cy="3991266"/>
            </a:xfrm>
          </p:grpSpPr>
          <p:grpSp>
            <p:nvGrpSpPr>
              <p:cNvPr id="493" name="Group 492"/>
              <p:cNvGrpSpPr/>
              <p:nvPr/>
            </p:nvGrpSpPr>
            <p:grpSpPr>
              <a:xfrm>
                <a:off x="613954" y="1687556"/>
                <a:ext cx="895374" cy="1330422"/>
                <a:chOff x="613954" y="1598793"/>
                <a:chExt cx="895374" cy="1330422"/>
              </a:xfrm>
            </p:grpSpPr>
            <p:pic>
              <p:nvPicPr>
                <p:cNvPr id="50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4" name="Group 493"/>
              <p:cNvGrpSpPr/>
              <p:nvPr/>
            </p:nvGrpSpPr>
            <p:grpSpPr>
              <a:xfrm>
                <a:off x="613954" y="3017978"/>
                <a:ext cx="895374" cy="1330422"/>
                <a:chOff x="613954" y="3017978"/>
                <a:chExt cx="895374" cy="1330422"/>
              </a:xfrm>
            </p:grpSpPr>
            <p:pic>
              <p:nvPicPr>
                <p:cNvPr id="49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5" name="Group 494"/>
              <p:cNvGrpSpPr/>
              <p:nvPr/>
            </p:nvGrpSpPr>
            <p:grpSpPr>
              <a:xfrm>
                <a:off x="613954" y="4348400"/>
                <a:ext cx="895374" cy="1330422"/>
                <a:chOff x="613954" y="4407944"/>
                <a:chExt cx="895374" cy="1330422"/>
              </a:xfrm>
            </p:grpSpPr>
            <p:pic>
              <p:nvPicPr>
                <p:cNvPr id="49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2" name="Group 501"/>
            <p:cNvGrpSpPr/>
            <p:nvPr/>
          </p:nvGrpSpPr>
          <p:grpSpPr>
            <a:xfrm>
              <a:off x="5963863" y="1569990"/>
              <a:ext cx="895374" cy="3991266"/>
              <a:chOff x="613954" y="1687556"/>
              <a:chExt cx="895374" cy="3991266"/>
            </a:xfrm>
          </p:grpSpPr>
          <p:grpSp>
            <p:nvGrpSpPr>
              <p:cNvPr id="503" name="Group 502"/>
              <p:cNvGrpSpPr/>
              <p:nvPr/>
            </p:nvGrpSpPr>
            <p:grpSpPr>
              <a:xfrm>
                <a:off x="613954" y="1687556"/>
                <a:ext cx="895374" cy="1330422"/>
                <a:chOff x="613954" y="1598793"/>
                <a:chExt cx="895374" cy="1330422"/>
              </a:xfrm>
            </p:grpSpPr>
            <p:pic>
              <p:nvPicPr>
                <p:cNvPr id="51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4" name="Group 503"/>
              <p:cNvGrpSpPr/>
              <p:nvPr/>
            </p:nvGrpSpPr>
            <p:grpSpPr>
              <a:xfrm>
                <a:off x="613954" y="3017978"/>
                <a:ext cx="895374" cy="1330422"/>
                <a:chOff x="613954" y="3017978"/>
                <a:chExt cx="895374" cy="1330422"/>
              </a:xfrm>
            </p:grpSpPr>
            <p:pic>
              <p:nvPicPr>
                <p:cNvPr id="50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5" name="Group 504"/>
              <p:cNvGrpSpPr/>
              <p:nvPr/>
            </p:nvGrpSpPr>
            <p:grpSpPr>
              <a:xfrm>
                <a:off x="613954" y="4348400"/>
                <a:ext cx="895374" cy="1330422"/>
                <a:chOff x="613954" y="4407944"/>
                <a:chExt cx="895374" cy="1330422"/>
              </a:xfrm>
            </p:grpSpPr>
            <p:pic>
              <p:nvPicPr>
                <p:cNvPr id="50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12" name="Group 511"/>
            <p:cNvGrpSpPr/>
            <p:nvPr/>
          </p:nvGrpSpPr>
          <p:grpSpPr>
            <a:xfrm>
              <a:off x="6618206" y="1569990"/>
              <a:ext cx="895374" cy="3991266"/>
              <a:chOff x="613954" y="1687556"/>
              <a:chExt cx="895374" cy="3991266"/>
            </a:xfrm>
          </p:grpSpPr>
          <p:grpSp>
            <p:nvGrpSpPr>
              <p:cNvPr id="513" name="Group 512"/>
              <p:cNvGrpSpPr/>
              <p:nvPr/>
            </p:nvGrpSpPr>
            <p:grpSpPr>
              <a:xfrm>
                <a:off x="613954" y="1687556"/>
                <a:ext cx="895374" cy="1330422"/>
                <a:chOff x="613954" y="1598793"/>
                <a:chExt cx="895374" cy="1330422"/>
              </a:xfrm>
            </p:grpSpPr>
            <p:pic>
              <p:nvPicPr>
                <p:cNvPr id="52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4" name="Group 513"/>
              <p:cNvGrpSpPr/>
              <p:nvPr/>
            </p:nvGrpSpPr>
            <p:grpSpPr>
              <a:xfrm>
                <a:off x="613954" y="3017978"/>
                <a:ext cx="895374" cy="1330422"/>
                <a:chOff x="613954" y="3017978"/>
                <a:chExt cx="895374" cy="1330422"/>
              </a:xfrm>
            </p:grpSpPr>
            <p:pic>
              <p:nvPicPr>
                <p:cNvPr id="51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5" name="Group 514"/>
              <p:cNvGrpSpPr/>
              <p:nvPr/>
            </p:nvGrpSpPr>
            <p:grpSpPr>
              <a:xfrm>
                <a:off x="613954" y="4348400"/>
                <a:ext cx="895374" cy="1330422"/>
                <a:chOff x="613954" y="4407944"/>
                <a:chExt cx="895374" cy="1330422"/>
              </a:xfrm>
            </p:grpSpPr>
            <p:pic>
              <p:nvPicPr>
                <p:cNvPr id="51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2" name="Group 521"/>
            <p:cNvGrpSpPr/>
            <p:nvPr/>
          </p:nvGrpSpPr>
          <p:grpSpPr>
            <a:xfrm>
              <a:off x="7272549" y="1569990"/>
              <a:ext cx="895374" cy="3991266"/>
              <a:chOff x="613954" y="1687556"/>
              <a:chExt cx="895374" cy="3991266"/>
            </a:xfrm>
          </p:grpSpPr>
          <p:grpSp>
            <p:nvGrpSpPr>
              <p:cNvPr id="523" name="Group 522"/>
              <p:cNvGrpSpPr/>
              <p:nvPr/>
            </p:nvGrpSpPr>
            <p:grpSpPr>
              <a:xfrm>
                <a:off x="613954" y="1687556"/>
                <a:ext cx="895374" cy="1330422"/>
                <a:chOff x="613954" y="1598793"/>
                <a:chExt cx="895374" cy="1330422"/>
              </a:xfrm>
            </p:grpSpPr>
            <p:pic>
              <p:nvPicPr>
                <p:cNvPr id="53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4" name="Group 523"/>
              <p:cNvGrpSpPr/>
              <p:nvPr/>
            </p:nvGrpSpPr>
            <p:grpSpPr>
              <a:xfrm>
                <a:off x="613954" y="3017978"/>
                <a:ext cx="895374" cy="1330422"/>
                <a:chOff x="613954" y="3017978"/>
                <a:chExt cx="895374" cy="1330422"/>
              </a:xfrm>
            </p:grpSpPr>
            <p:pic>
              <p:nvPicPr>
                <p:cNvPr id="52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5" name="Group 524"/>
              <p:cNvGrpSpPr/>
              <p:nvPr/>
            </p:nvGrpSpPr>
            <p:grpSpPr>
              <a:xfrm>
                <a:off x="613954" y="4348400"/>
                <a:ext cx="895374" cy="1330422"/>
                <a:chOff x="613954" y="4407944"/>
                <a:chExt cx="895374" cy="1330422"/>
              </a:xfrm>
            </p:grpSpPr>
            <p:pic>
              <p:nvPicPr>
                <p:cNvPr id="52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32" name="Group 531"/>
            <p:cNvGrpSpPr/>
            <p:nvPr/>
          </p:nvGrpSpPr>
          <p:grpSpPr>
            <a:xfrm>
              <a:off x="7926892" y="1569990"/>
              <a:ext cx="895374" cy="3991266"/>
              <a:chOff x="613954" y="1687556"/>
              <a:chExt cx="895374" cy="3991266"/>
            </a:xfrm>
          </p:grpSpPr>
          <p:grpSp>
            <p:nvGrpSpPr>
              <p:cNvPr id="533" name="Group 532"/>
              <p:cNvGrpSpPr/>
              <p:nvPr/>
            </p:nvGrpSpPr>
            <p:grpSpPr>
              <a:xfrm>
                <a:off x="613954" y="1687556"/>
                <a:ext cx="895374" cy="1330422"/>
                <a:chOff x="613954" y="1598793"/>
                <a:chExt cx="895374" cy="1330422"/>
              </a:xfrm>
            </p:grpSpPr>
            <p:pic>
              <p:nvPicPr>
                <p:cNvPr id="54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4" name="Group 533"/>
              <p:cNvGrpSpPr/>
              <p:nvPr/>
            </p:nvGrpSpPr>
            <p:grpSpPr>
              <a:xfrm>
                <a:off x="613954" y="3017978"/>
                <a:ext cx="895374" cy="1330422"/>
                <a:chOff x="613954" y="3017978"/>
                <a:chExt cx="895374" cy="1330422"/>
              </a:xfrm>
            </p:grpSpPr>
            <p:pic>
              <p:nvPicPr>
                <p:cNvPr id="53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5" name="Group 534"/>
              <p:cNvGrpSpPr/>
              <p:nvPr/>
            </p:nvGrpSpPr>
            <p:grpSpPr>
              <a:xfrm>
                <a:off x="613954" y="4348400"/>
                <a:ext cx="895374" cy="1330422"/>
                <a:chOff x="613954" y="4407944"/>
                <a:chExt cx="895374" cy="1330422"/>
              </a:xfrm>
            </p:grpSpPr>
            <p:pic>
              <p:nvPicPr>
                <p:cNvPr id="53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2" name="Group 541"/>
            <p:cNvGrpSpPr/>
            <p:nvPr/>
          </p:nvGrpSpPr>
          <p:grpSpPr>
            <a:xfrm>
              <a:off x="8581235" y="1569990"/>
              <a:ext cx="895374" cy="3991266"/>
              <a:chOff x="613954" y="1687556"/>
              <a:chExt cx="895374" cy="3991266"/>
            </a:xfrm>
          </p:grpSpPr>
          <p:grpSp>
            <p:nvGrpSpPr>
              <p:cNvPr id="543" name="Group 542"/>
              <p:cNvGrpSpPr/>
              <p:nvPr/>
            </p:nvGrpSpPr>
            <p:grpSpPr>
              <a:xfrm>
                <a:off x="613954" y="1687556"/>
                <a:ext cx="895374" cy="1330422"/>
                <a:chOff x="613954" y="1598793"/>
                <a:chExt cx="895374" cy="1330422"/>
              </a:xfrm>
            </p:grpSpPr>
            <p:pic>
              <p:nvPicPr>
                <p:cNvPr id="55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4" name="Group 543"/>
              <p:cNvGrpSpPr/>
              <p:nvPr/>
            </p:nvGrpSpPr>
            <p:grpSpPr>
              <a:xfrm>
                <a:off x="613954" y="3017978"/>
                <a:ext cx="895374" cy="1330422"/>
                <a:chOff x="613954" y="3017978"/>
                <a:chExt cx="895374" cy="1330422"/>
              </a:xfrm>
            </p:grpSpPr>
            <p:pic>
              <p:nvPicPr>
                <p:cNvPr id="54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5" name="Group 544"/>
              <p:cNvGrpSpPr/>
              <p:nvPr/>
            </p:nvGrpSpPr>
            <p:grpSpPr>
              <a:xfrm>
                <a:off x="613954" y="4348400"/>
                <a:ext cx="895374" cy="1330422"/>
                <a:chOff x="613954" y="4407944"/>
                <a:chExt cx="895374" cy="1330422"/>
              </a:xfrm>
            </p:grpSpPr>
            <p:pic>
              <p:nvPicPr>
                <p:cNvPr id="54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2" name="Group 551"/>
            <p:cNvGrpSpPr/>
            <p:nvPr/>
          </p:nvGrpSpPr>
          <p:grpSpPr>
            <a:xfrm>
              <a:off x="9235576" y="1569990"/>
              <a:ext cx="895374" cy="3991266"/>
              <a:chOff x="613954" y="1687556"/>
              <a:chExt cx="895374" cy="3991266"/>
            </a:xfrm>
          </p:grpSpPr>
          <p:grpSp>
            <p:nvGrpSpPr>
              <p:cNvPr id="553" name="Group 552"/>
              <p:cNvGrpSpPr/>
              <p:nvPr/>
            </p:nvGrpSpPr>
            <p:grpSpPr>
              <a:xfrm>
                <a:off x="613954" y="1687556"/>
                <a:ext cx="895374" cy="1330422"/>
                <a:chOff x="613954" y="1598793"/>
                <a:chExt cx="895374" cy="1330422"/>
              </a:xfrm>
            </p:grpSpPr>
            <p:pic>
              <p:nvPicPr>
                <p:cNvPr id="5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4" name="Group 553"/>
              <p:cNvGrpSpPr/>
              <p:nvPr/>
            </p:nvGrpSpPr>
            <p:grpSpPr>
              <a:xfrm>
                <a:off x="613954" y="3017978"/>
                <a:ext cx="895374" cy="1330422"/>
                <a:chOff x="613954" y="3017978"/>
                <a:chExt cx="895374" cy="1330422"/>
              </a:xfrm>
            </p:grpSpPr>
            <p:pic>
              <p:nvPicPr>
                <p:cNvPr id="5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5" name="Group 554"/>
              <p:cNvGrpSpPr/>
              <p:nvPr/>
            </p:nvGrpSpPr>
            <p:grpSpPr>
              <a:xfrm>
                <a:off x="613954" y="4348400"/>
                <a:ext cx="895374" cy="1330422"/>
                <a:chOff x="613954" y="4407944"/>
                <a:chExt cx="895374" cy="1330422"/>
              </a:xfrm>
            </p:grpSpPr>
            <p:pic>
              <p:nvPicPr>
                <p:cNvPr id="5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spTree>
    <p:extLst>
      <p:ext uri="{BB962C8B-B14F-4D97-AF65-F5344CB8AC3E}">
        <p14:creationId xmlns:p14="http://schemas.microsoft.com/office/powerpoint/2010/main" val="160409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itle 3"/>
          <p:cNvSpPr>
            <a:spLocks noGrp="1"/>
          </p:cNvSpPr>
          <p:nvPr>
            <p:ph type="title"/>
          </p:nvPr>
        </p:nvSpPr>
        <p:spPr>
          <a:xfrm>
            <a:off x="838200" y="129715"/>
            <a:ext cx="10515600" cy="1325563"/>
          </a:xfrm>
        </p:spPr>
        <p:txBody>
          <a:bodyPr/>
          <a:lstStyle/>
          <a:p>
            <a:r>
              <a:rPr lang="en-US" u="sng" dirty="0" smtClean="0"/>
              <a:t>Question 5:</a:t>
            </a:r>
            <a:r>
              <a:rPr lang="en-US" dirty="0" smtClean="0"/>
              <a:t> Can Anyone on Your Team Run &amp; Examine Your Tests?</a:t>
            </a:r>
            <a:endParaRPr lang="en-US" dirty="0"/>
          </a:p>
        </p:txBody>
      </p:sp>
      <p:pic>
        <p:nvPicPr>
          <p:cNvPr id="16390" name="Picture 6" descr="alt tex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8" b="96936" l="725" r="98551">
                        <a14:foregroundMark x1="56014" y1="89093" x2="56014" y2="89093"/>
                        <a14:foregroundMark x1="68768" y1="68260" x2="68768" y2="68260"/>
                        <a14:foregroundMark x1="64928" y1="89583" x2="64928" y2="89583"/>
                        <a14:foregroundMark x1="68116" y1="86887" x2="68116" y2="86887"/>
                        <a14:foregroundMark x1="71957" y1="90196" x2="71957" y2="90196"/>
                        <a14:foregroundMark x1="91667" y1="53064" x2="91667" y2="53064"/>
                        <a14:foregroundMark x1="76812" y1="54657" x2="76812" y2="54657"/>
                        <a14:foregroundMark x1="33261" y1="13235" x2="33261" y2="13235"/>
                        <a14:foregroundMark x1="52609" y1="22794" x2="52609" y2="22794"/>
                        <a14:foregroundMark x1="68623" y1="36275" x2="68623" y2="36275"/>
                        <a14:foregroundMark x1="11957" y1="74755" x2="11957" y2="74755"/>
                        <a14:foregroundMark x1="5580" y1="63480" x2="5580" y2="63480"/>
                        <a14:foregroundMark x1="19275" y1="47181" x2="19275" y2="47181"/>
                        <a14:foregroundMark x1="19203" y1="48407" x2="19203" y2="48407"/>
                        <a14:foregroundMark x1="19638" y1="50368" x2="19638" y2="50368"/>
                        <a14:foregroundMark x1="19348" y1="44485" x2="19348" y2="44485"/>
                        <a14:foregroundMark x1="19565" y1="44975" x2="19565" y2="44975"/>
                        <a14:foregroundMark x1="23116" y1="41667" x2="23116" y2="41667"/>
                        <a14:foregroundMark x1="26087" y1="41422" x2="26087" y2="41422"/>
                        <a14:foregroundMark x1="25072" y1="41299" x2="25072" y2="41299"/>
                        <a14:foregroundMark x1="13986" y1="41422" x2="13986" y2="41422"/>
                        <a14:foregroundMark x1="45942" y1="53554" x2="45942" y2="53554"/>
                        <a14:foregroundMark x1="42029" y1="53064" x2="42029" y2="53064"/>
                        <a14:foregroundMark x1="44710" y1="58946" x2="44710" y2="58946"/>
                        <a14:foregroundMark x1="47029" y1="72426" x2="47029" y2="72426"/>
                        <a14:foregroundMark x1="37536" y1="72426" x2="37536" y2="72426"/>
                        <a14:foregroundMark x1="48406" y1="46078" x2="48406" y2="46078"/>
                        <a14:foregroundMark x1="83768" y1="57475" x2="83768" y2="57475"/>
                        <a14:foregroundMark x1="86667" y1="57230" x2="86667" y2="57230"/>
                        <a14:foregroundMark x1="74855" y1="54779" x2="74855" y2="54779"/>
                        <a14:foregroundMark x1="78841" y1="59681" x2="78841" y2="59681"/>
                        <a14:foregroundMark x1="77609" y1="57721" x2="77609" y2="57721"/>
                        <a14:foregroundMark x1="75870" y1="50980" x2="75870" y2="50980"/>
                        <a14:foregroundMark x1="75507" y1="49387" x2="75507" y2="49387"/>
                        <a14:foregroundMark x1="90507" y1="80147" x2="90507" y2="80147"/>
                        <a14:foregroundMark x1="42029" y1="34069" x2="42029" y2="34069"/>
                        <a14:foregroundMark x1="42246" y1="55392" x2="42246" y2="55392"/>
                      </a14:backgroundRemoval>
                    </a14:imgEffect>
                  </a14:imgLayer>
                </a14:imgProps>
              </a:ext>
              <a:ext uri="{28A0092B-C50C-407E-A947-70E740481C1C}">
                <a14:useLocalDpi xmlns:a14="http://schemas.microsoft.com/office/drawing/2010/main" val="0"/>
              </a:ext>
            </a:extLst>
          </a:blip>
          <a:srcRect/>
          <a:stretch>
            <a:fillRect/>
          </a:stretch>
        </p:blipFill>
        <p:spPr bwMode="auto">
          <a:xfrm>
            <a:off x="1435288" y="873348"/>
            <a:ext cx="9660341" cy="5712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329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5137" y="2598595"/>
            <a:ext cx="10515600" cy="1325563"/>
          </a:xfrm>
        </p:spPr>
        <p:txBody>
          <a:bodyPr>
            <a:normAutofit/>
          </a:bodyPr>
          <a:lstStyle/>
          <a:p>
            <a:r>
              <a:rPr lang="en-US" dirty="0" smtClean="0"/>
              <a:t>How Did You Do?</a:t>
            </a:r>
            <a:endParaRPr lang="en-US" dirty="0"/>
          </a:p>
        </p:txBody>
      </p:sp>
    </p:spTree>
    <p:extLst>
      <p:ext uri="{BB962C8B-B14F-4D97-AF65-F5344CB8AC3E}">
        <p14:creationId xmlns:p14="http://schemas.microsoft.com/office/powerpoint/2010/main" val="1259185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9548" y="3092663"/>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Software to automate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4"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a:t>
            </a:r>
            <a:r>
              <a:rPr lang="en-US" sz="4000" dirty="0" smtClean="0"/>
              <a:t/>
            </a:r>
            <a:br>
              <a:rPr lang="en-US" sz="4000" dirty="0" smtClean="0"/>
            </a:br>
            <a:r>
              <a:rPr lang="en-US" sz="4000" dirty="0" smtClean="0"/>
              <a:t> </a:t>
            </a:r>
            <a:endParaRPr lang="en-US" sz="4000" dirty="0"/>
          </a:p>
        </p:txBody>
      </p:sp>
    </p:spTree>
    <p:extLst>
      <p:ext uri="{BB962C8B-B14F-4D97-AF65-F5344CB8AC3E}">
        <p14:creationId xmlns:p14="http://schemas.microsoft.com/office/powerpoint/2010/main" val="34538278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924682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Tree>
    <p:extLst>
      <p:ext uri="{BB962C8B-B14F-4D97-AF65-F5344CB8AC3E}">
        <p14:creationId xmlns:p14="http://schemas.microsoft.com/office/powerpoint/2010/main" val="3626959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524000" y="0"/>
            <a:ext cx="9144000" cy="6858000"/>
          </a:xfrm>
          <a:prstGeom prst="rect">
            <a:avLst/>
          </a:prstGeom>
        </p:spPr>
      </p:pic>
    </p:spTree>
    <p:extLst>
      <p:ext uri="{BB962C8B-B14F-4D97-AF65-F5344CB8AC3E}">
        <p14:creationId xmlns:p14="http://schemas.microsoft.com/office/powerpoint/2010/main" val="730207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Tree>
    <p:extLst>
      <p:ext uri="{BB962C8B-B14F-4D97-AF65-F5344CB8AC3E}">
        <p14:creationId xmlns:p14="http://schemas.microsoft.com/office/powerpoint/2010/main" val="2117056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6" name="Rectangle 5"/>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Enable Scalable, Understandable, Team Wide Quality</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707192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184" y="2926392"/>
            <a:ext cx="11756789" cy="2585323"/>
          </a:xfrm>
          <a:prstGeom prst="rect">
            <a:avLst/>
          </a:prstGeom>
          <a:noFill/>
        </p:spPr>
        <p:txBody>
          <a:bodyPr wrap="squar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But Wait…</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think </a:t>
            </a: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already have a test automation pipeline!!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182886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2937"/>
            <a:ext cx="10515600" cy="1325563"/>
          </a:xfrm>
        </p:spPr>
        <p:txBody>
          <a:bodyPr/>
          <a:lstStyle/>
          <a:p>
            <a:r>
              <a:rPr lang="en-US" dirty="0" smtClean="0"/>
              <a:t>Do You Already Have A Test Automation Pipeline?</a:t>
            </a:r>
            <a:endParaRPr lang="en-US" dirty="0"/>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935"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08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9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6309" y="2040421"/>
            <a:ext cx="1873598" cy="1827896"/>
            <a:chOff x="623627" y="2391409"/>
            <a:chExt cx="3808071" cy="3808071"/>
          </a:xfrm>
        </p:grpSpPr>
        <p:pic>
          <p:nvPicPr>
            <p:cNvPr id="3078" name="Picture 6" descr="Image result for i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090386" y="2090273"/>
            <a:ext cx="1074555" cy="1777792"/>
            <a:chOff x="9156096" y="2120145"/>
            <a:chExt cx="2526153" cy="4079335"/>
          </a:xfrm>
        </p:grpSpPr>
        <p:pic>
          <p:nvPicPr>
            <p:cNvPr id="3080" name="Picture 8" descr="Image result for android 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p:cNvSpPr>
            <a:spLocks noGrp="1"/>
          </p:cNvSpPr>
          <p:nvPr>
            <p:ph type="title"/>
          </p:nvPr>
        </p:nvSpPr>
        <p:spPr>
          <a:xfrm>
            <a:off x="2522542" y="238283"/>
            <a:ext cx="10515600" cy="1325563"/>
          </a:xfrm>
        </p:spPr>
        <p:txBody>
          <a:bodyPr/>
          <a:lstStyle/>
          <a:p>
            <a:r>
              <a:rPr lang="en-US" dirty="0" smtClean="0"/>
              <a:t>Do You Already Have A Test Automation Pipeline?</a:t>
            </a:r>
            <a:endParaRPr lang="en-US" dirty="0"/>
          </a:p>
        </p:txBody>
      </p:sp>
      <p:grpSp>
        <p:nvGrpSpPr>
          <p:cNvPr id="12" name="Group 11"/>
          <p:cNvGrpSpPr/>
          <p:nvPr/>
        </p:nvGrpSpPr>
        <p:grpSpPr>
          <a:xfrm>
            <a:off x="4810162" y="1554612"/>
            <a:ext cx="2465132" cy="2660923"/>
            <a:chOff x="8732939" y="1709487"/>
            <a:chExt cx="2465132" cy="2660923"/>
          </a:xfrm>
        </p:grpSpPr>
        <p:pic>
          <p:nvPicPr>
            <p:cNvPr id="2" name="Picture 2" descr="Image result for windows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6879" y="2333878"/>
              <a:ext cx="840443" cy="37955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8732939" y="1709487"/>
              <a:ext cx="2465132" cy="2660923"/>
              <a:chOff x="3980530" y="1871531"/>
              <a:chExt cx="4847824" cy="4847825"/>
            </a:xfrm>
          </p:grpSpPr>
          <p:pic>
            <p:nvPicPr>
              <p:cNvPr id="15"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6101" y="2688426"/>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810162" y="4041277"/>
            <a:ext cx="2465132" cy="2660923"/>
            <a:chOff x="6039947" y="4059028"/>
            <a:chExt cx="2465132" cy="2660923"/>
          </a:xfrm>
        </p:grpSpPr>
        <p:grpSp>
          <p:nvGrpSpPr>
            <p:cNvPr id="26" name="Group 25"/>
            <p:cNvGrpSpPr/>
            <p:nvPr/>
          </p:nvGrpSpPr>
          <p:grpSpPr>
            <a:xfrm>
              <a:off x="6039947" y="4059028"/>
              <a:ext cx="2465132" cy="2660923"/>
              <a:chOff x="3980530" y="1900453"/>
              <a:chExt cx="4847824" cy="4847825"/>
            </a:xfrm>
          </p:grpSpPr>
          <p:pic>
            <p:nvPicPr>
              <p:cNvPr id="2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37834" y="5026881"/>
              <a:ext cx="654506" cy="529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hrom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47935" y="4661692"/>
              <a:ext cx="413577" cy="4135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548527" y="4041278"/>
            <a:ext cx="2465132" cy="2660923"/>
            <a:chOff x="8548527" y="4041278"/>
            <a:chExt cx="2465132" cy="2660923"/>
          </a:xfrm>
        </p:grpSpPr>
        <p:pic>
          <p:nvPicPr>
            <p:cNvPr id="2056" name="Picture 8" descr="Image result for firefo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38705" y="4661692"/>
              <a:ext cx="385622" cy="38562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8548527" y="4041278"/>
              <a:ext cx="2465132" cy="2660923"/>
              <a:chOff x="3980530" y="1900453"/>
              <a:chExt cx="4847824" cy="4847825"/>
            </a:xfrm>
          </p:grpSpPr>
          <p:pic>
            <p:nvPicPr>
              <p:cNvPr id="38"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153" y="3846078"/>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06835" y="5026881"/>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960542" y="4059027"/>
            <a:ext cx="2465132" cy="2660923"/>
            <a:chOff x="960542" y="4059027"/>
            <a:chExt cx="2465132" cy="2660923"/>
          </a:xfrm>
        </p:grpSpPr>
        <p:grpSp>
          <p:nvGrpSpPr>
            <p:cNvPr id="42" name="Group 41"/>
            <p:cNvGrpSpPr/>
            <p:nvPr/>
          </p:nvGrpSpPr>
          <p:grpSpPr>
            <a:xfrm>
              <a:off x="960542" y="4059027"/>
              <a:ext cx="2465132" cy="2660923"/>
              <a:chOff x="3980530" y="1900453"/>
              <a:chExt cx="4847824" cy="4847825"/>
            </a:xfrm>
          </p:grpSpPr>
          <p:pic>
            <p:nvPicPr>
              <p:cNvPr id="43"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4844" y="3914554"/>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Image result for microsoft ed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83057" y="4707853"/>
              <a:ext cx="603532" cy="4422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051" y="5150081"/>
              <a:ext cx="654506" cy="5298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28087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Already Have A Test Automation Pipeline?</a:t>
            </a:r>
          </a:p>
        </p:txBody>
      </p:sp>
      <p:grpSp>
        <p:nvGrpSpPr>
          <p:cNvPr id="34" name="Group 33"/>
          <p:cNvGrpSpPr/>
          <p:nvPr/>
        </p:nvGrpSpPr>
        <p:grpSpPr>
          <a:xfrm>
            <a:off x="714063" y="1426899"/>
            <a:ext cx="1813600" cy="1781596"/>
            <a:chOff x="3980530" y="1871531"/>
            <a:chExt cx="4847824" cy="4847825"/>
          </a:xfrm>
        </p:grpSpPr>
        <p:pic>
          <p:nvPicPr>
            <p:cNvPr id="35" name="Picture 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2527663" y="1426899"/>
            <a:ext cx="1813600" cy="1781596"/>
            <a:chOff x="3980530" y="1871531"/>
            <a:chExt cx="4847824" cy="4847825"/>
          </a:xfrm>
        </p:grpSpPr>
        <p:pic>
          <p:nvPicPr>
            <p:cNvPr id="219" name="Picture 21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p:cNvGrpSpPr/>
          <p:nvPr/>
        </p:nvGrpSpPr>
        <p:grpSpPr>
          <a:xfrm>
            <a:off x="4333625" y="1426899"/>
            <a:ext cx="1813600" cy="1781596"/>
            <a:chOff x="3980530" y="1871531"/>
            <a:chExt cx="4847824" cy="4847825"/>
          </a:xfrm>
        </p:grpSpPr>
        <p:pic>
          <p:nvPicPr>
            <p:cNvPr id="223" name="Picture 22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p:cNvGrpSpPr/>
          <p:nvPr/>
        </p:nvGrpSpPr>
        <p:grpSpPr>
          <a:xfrm>
            <a:off x="6138396" y="1426899"/>
            <a:ext cx="1813600" cy="1781596"/>
            <a:chOff x="3980530" y="1871531"/>
            <a:chExt cx="4847824" cy="4847825"/>
          </a:xfrm>
        </p:grpSpPr>
        <p:pic>
          <p:nvPicPr>
            <p:cNvPr id="227" name="Picture 22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7951996" y="1426899"/>
            <a:ext cx="1813600" cy="1781596"/>
            <a:chOff x="3980530" y="1871531"/>
            <a:chExt cx="4847824" cy="4847825"/>
          </a:xfrm>
        </p:grpSpPr>
        <p:pic>
          <p:nvPicPr>
            <p:cNvPr id="231" name="Picture 23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4" name="Group 233"/>
          <p:cNvGrpSpPr/>
          <p:nvPr/>
        </p:nvGrpSpPr>
        <p:grpSpPr>
          <a:xfrm>
            <a:off x="9757958" y="1426899"/>
            <a:ext cx="1813600" cy="1781596"/>
            <a:chOff x="3980530" y="1871531"/>
            <a:chExt cx="4847824" cy="4847825"/>
          </a:xfrm>
        </p:grpSpPr>
        <p:pic>
          <p:nvPicPr>
            <p:cNvPr id="235" name="Picture 2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p:cNvGrpSpPr/>
          <p:nvPr/>
        </p:nvGrpSpPr>
        <p:grpSpPr>
          <a:xfrm>
            <a:off x="714063" y="2668282"/>
            <a:ext cx="1813600" cy="1781596"/>
            <a:chOff x="3980530" y="1871531"/>
            <a:chExt cx="4847824" cy="4847825"/>
          </a:xfrm>
        </p:grpSpPr>
        <p:pic>
          <p:nvPicPr>
            <p:cNvPr id="239" name="Picture 23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2" name="Group 241"/>
          <p:cNvGrpSpPr/>
          <p:nvPr/>
        </p:nvGrpSpPr>
        <p:grpSpPr>
          <a:xfrm>
            <a:off x="2527663" y="2668282"/>
            <a:ext cx="1813600" cy="1781596"/>
            <a:chOff x="3980530" y="1871531"/>
            <a:chExt cx="4847824" cy="4847825"/>
          </a:xfrm>
        </p:grpSpPr>
        <p:pic>
          <p:nvPicPr>
            <p:cNvPr id="243" name="Picture 24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6" name="Group 245"/>
          <p:cNvGrpSpPr/>
          <p:nvPr/>
        </p:nvGrpSpPr>
        <p:grpSpPr>
          <a:xfrm>
            <a:off x="4333625" y="2668282"/>
            <a:ext cx="1813600" cy="1781596"/>
            <a:chOff x="3980530" y="1871531"/>
            <a:chExt cx="4847824" cy="4847825"/>
          </a:xfrm>
        </p:grpSpPr>
        <p:pic>
          <p:nvPicPr>
            <p:cNvPr id="247" name="Picture 24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nvGrpSpPr>
        <p:grpSpPr>
          <a:xfrm>
            <a:off x="6138396" y="2668282"/>
            <a:ext cx="1813600" cy="1781596"/>
            <a:chOff x="3980530" y="1871531"/>
            <a:chExt cx="4847824" cy="4847825"/>
          </a:xfrm>
        </p:grpSpPr>
        <p:pic>
          <p:nvPicPr>
            <p:cNvPr id="251" name="Picture 25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p:cNvGrpSpPr/>
          <p:nvPr/>
        </p:nvGrpSpPr>
        <p:grpSpPr>
          <a:xfrm>
            <a:off x="7951996" y="2668282"/>
            <a:ext cx="1813600" cy="1781596"/>
            <a:chOff x="3980530" y="1871531"/>
            <a:chExt cx="4847824" cy="4847825"/>
          </a:xfrm>
        </p:grpSpPr>
        <p:pic>
          <p:nvPicPr>
            <p:cNvPr id="255" name="Picture 25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Group 257"/>
          <p:cNvGrpSpPr/>
          <p:nvPr/>
        </p:nvGrpSpPr>
        <p:grpSpPr>
          <a:xfrm>
            <a:off x="9757958" y="2668282"/>
            <a:ext cx="1813600" cy="1781596"/>
            <a:chOff x="3980530" y="1871531"/>
            <a:chExt cx="4847824" cy="4847825"/>
          </a:xfrm>
        </p:grpSpPr>
        <p:pic>
          <p:nvPicPr>
            <p:cNvPr id="259" name="Picture 25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p:cNvGrpSpPr/>
          <p:nvPr/>
        </p:nvGrpSpPr>
        <p:grpSpPr>
          <a:xfrm>
            <a:off x="714063" y="3909665"/>
            <a:ext cx="1813600" cy="1781596"/>
            <a:chOff x="3980530" y="1871531"/>
            <a:chExt cx="4847824" cy="4847825"/>
          </a:xfrm>
        </p:grpSpPr>
        <p:pic>
          <p:nvPicPr>
            <p:cNvPr id="263" name="Picture 26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p:nvPr/>
        </p:nvGrpSpPr>
        <p:grpSpPr>
          <a:xfrm>
            <a:off x="2527663" y="3909665"/>
            <a:ext cx="1813600" cy="1781596"/>
            <a:chOff x="3980530" y="1871531"/>
            <a:chExt cx="4847824" cy="4847825"/>
          </a:xfrm>
        </p:grpSpPr>
        <p:pic>
          <p:nvPicPr>
            <p:cNvPr id="267" name="Picture 26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4333625" y="3909665"/>
            <a:ext cx="1813600" cy="1781596"/>
            <a:chOff x="3980530" y="1871531"/>
            <a:chExt cx="4847824" cy="4847825"/>
          </a:xfrm>
        </p:grpSpPr>
        <p:pic>
          <p:nvPicPr>
            <p:cNvPr id="271" name="Picture 27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p:cNvGrpSpPr/>
          <p:nvPr/>
        </p:nvGrpSpPr>
        <p:grpSpPr>
          <a:xfrm>
            <a:off x="6138396" y="3909665"/>
            <a:ext cx="1813600" cy="1781596"/>
            <a:chOff x="3980530" y="1871531"/>
            <a:chExt cx="4847824" cy="4847825"/>
          </a:xfrm>
        </p:grpSpPr>
        <p:pic>
          <p:nvPicPr>
            <p:cNvPr id="275" name="Picture 27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p:cNvGrpSpPr/>
          <p:nvPr/>
        </p:nvGrpSpPr>
        <p:grpSpPr>
          <a:xfrm>
            <a:off x="7951996" y="3909665"/>
            <a:ext cx="1813600" cy="1781596"/>
            <a:chOff x="3980530" y="1871531"/>
            <a:chExt cx="4847824" cy="4847825"/>
          </a:xfrm>
        </p:grpSpPr>
        <p:pic>
          <p:nvPicPr>
            <p:cNvPr id="279" name="Picture 27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2" name="Group 281"/>
          <p:cNvGrpSpPr/>
          <p:nvPr/>
        </p:nvGrpSpPr>
        <p:grpSpPr>
          <a:xfrm>
            <a:off x="9757958" y="3909665"/>
            <a:ext cx="1813600" cy="1781596"/>
            <a:chOff x="3980530" y="1871531"/>
            <a:chExt cx="4847824" cy="4847825"/>
          </a:xfrm>
        </p:grpSpPr>
        <p:pic>
          <p:nvPicPr>
            <p:cNvPr id="283" name="Picture 28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714063" y="5151048"/>
            <a:ext cx="1813600" cy="1781596"/>
            <a:chOff x="3980530" y="1871531"/>
            <a:chExt cx="4847824" cy="4847825"/>
          </a:xfrm>
        </p:grpSpPr>
        <p:pic>
          <p:nvPicPr>
            <p:cNvPr id="287" name="Picture 28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p:cNvGrpSpPr/>
          <p:nvPr/>
        </p:nvGrpSpPr>
        <p:grpSpPr>
          <a:xfrm>
            <a:off x="2527663" y="5151048"/>
            <a:ext cx="1813600" cy="1781596"/>
            <a:chOff x="3980530" y="1871531"/>
            <a:chExt cx="4847824" cy="4847825"/>
          </a:xfrm>
        </p:grpSpPr>
        <p:pic>
          <p:nvPicPr>
            <p:cNvPr id="291" name="Picture 29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Group 293"/>
          <p:cNvGrpSpPr/>
          <p:nvPr/>
        </p:nvGrpSpPr>
        <p:grpSpPr>
          <a:xfrm>
            <a:off x="4333625" y="5151048"/>
            <a:ext cx="1813600" cy="1781596"/>
            <a:chOff x="3980530" y="1871531"/>
            <a:chExt cx="4847824" cy="4847825"/>
          </a:xfrm>
        </p:grpSpPr>
        <p:pic>
          <p:nvPicPr>
            <p:cNvPr id="295" name="Picture 29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6138396" y="5151048"/>
            <a:ext cx="1813600" cy="1781596"/>
            <a:chOff x="3980530" y="1871531"/>
            <a:chExt cx="4847824" cy="4847825"/>
          </a:xfrm>
        </p:grpSpPr>
        <p:pic>
          <p:nvPicPr>
            <p:cNvPr id="299" name="Picture 29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2" name="Group 301"/>
          <p:cNvGrpSpPr/>
          <p:nvPr/>
        </p:nvGrpSpPr>
        <p:grpSpPr>
          <a:xfrm>
            <a:off x="7951996" y="5151048"/>
            <a:ext cx="1813600" cy="1781596"/>
            <a:chOff x="3980530" y="1871531"/>
            <a:chExt cx="4847824" cy="4847825"/>
          </a:xfrm>
        </p:grpSpPr>
        <p:pic>
          <p:nvPicPr>
            <p:cNvPr id="303" name="Picture 30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p:cNvGrpSpPr/>
          <p:nvPr/>
        </p:nvGrpSpPr>
        <p:grpSpPr>
          <a:xfrm>
            <a:off x="9757958" y="5151048"/>
            <a:ext cx="1813600" cy="1781596"/>
            <a:chOff x="3980530" y="1871531"/>
            <a:chExt cx="4847824" cy="4847825"/>
          </a:xfrm>
        </p:grpSpPr>
        <p:pic>
          <p:nvPicPr>
            <p:cNvPr id="307" name="Picture 30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45047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cience results"/>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7" b="99200" l="0" r="99805">
                        <a14:foregroundMark x1="84570" y1="40800" x2="84570" y2="40800"/>
                        <a14:foregroundMark x1="90234" y1="91467" x2="90234" y2="91467"/>
                        <a14:foregroundMark x1="74414" y1="91467" x2="74414" y2="91467"/>
                      </a14:backgroundRemoval>
                    </a14:imgEffect>
                  </a14:imgLayer>
                </a14:imgProps>
              </a:ext>
              <a:ext uri="{28A0092B-C50C-407E-A947-70E740481C1C}">
                <a14:useLocalDpi xmlns:a14="http://schemas.microsoft.com/office/drawing/2010/main" val="0"/>
              </a:ext>
            </a:extLst>
          </a:blip>
          <a:srcRect/>
          <a:stretch>
            <a:fillRect/>
          </a:stretch>
        </p:blipFill>
        <p:spPr bwMode="auto">
          <a:xfrm>
            <a:off x="3963645" y="2267210"/>
            <a:ext cx="4876800" cy="326362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15123198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85108"/>
            <a:ext cx="11286308" cy="4981931"/>
          </a:xfrm>
          <a:prstGeom prst="rect">
            <a:avLst/>
          </a:prstGeom>
        </p:spPr>
      </p:pic>
      <p:sp>
        <p:nvSpPr>
          <p:cNvPr id="7" name="Title 1"/>
          <p:cNvSpPr>
            <a:spLocks noGrp="1"/>
          </p:cNvSpPr>
          <p:nvPr>
            <p:ph type="title"/>
          </p:nvPr>
        </p:nvSpPr>
        <p:spPr>
          <a:xfrm>
            <a:off x="2527663" y="250031"/>
            <a:ext cx="10515600" cy="1325563"/>
          </a:xfrm>
        </p:spPr>
        <p:txBody>
          <a:bodyPr/>
          <a:lstStyle/>
          <a:p>
            <a:pPr lvl="0">
              <a:lnSpc>
                <a:spcPct val="100000"/>
              </a:lnSpc>
              <a:spcBef>
                <a:spcPts val="0"/>
              </a:spcBef>
              <a:defRPr/>
            </a:pPr>
            <a:r>
              <a:rPr lang="en-US" dirty="0" smtClean="0"/>
              <a:t>Can </a:t>
            </a:r>
            <a:r>
              <a:rPr lang="en-US" dirty="0"/>
              <a:t>anyone on </a:t>
            </a:r>
            <a:r>
              <a:rPr lang="en-US" dirty="0" smtClean="0"/>
              <a:t>Your </a:t>
            </a:r>
            <a:r>
              <a:rPr lang="en-US" dirty="0"/>
              <a:t>team do this? </a:t>
            </a:r>
          </a:p>
        </p:txBody>
      </p:sp>
    </p:spTree>
    <p:extLst>
      <p:ext uri="{BB962C8B-B14F-4D97-AF65-F5344CB8AC3E}">
        <p14:creationId xmlns:p14="http://schemas.microsoft.com/office/powerpoint/2010/main" val="27493764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Pipelines Solve This Problem</a:t>
            </a:r>
            <a:endParaRPr lang="en-US" dirty="0"/>
          </a:p>
        </p:txBody>
      </p:sp>
      <p:sp>
        <p:nvSpPr>
          <p:cNvPr id="3" name="Content Placeholder 2"/>
          <p:cNvSpPr>
            <a:spLocks noGrp="1"/>
          </p:cNvSpPr>
          <p:nvPr>
            <p:ph idx="1"/>
          </p:nvPr>
        </p:nvSpPr>
        <p:spPr/>
        <p:txBody>
          <a:bodyPr/>
          <a:lstStyle/>
          <a:p>
            <a:r>
              <a:rPr lang="en-US" dirty="0" smtClean="0"/>
              <a:t>This is what the test automation pipeline gives you:</a:t>
            </a:r>
          </a:p>
          <a:p>
            <a:pPr marL="0" indent="0">
              <a:buNone/>
            </a:pPr>
            <a:r>
              <a:rPr lang="en-US" dirty="0" smtClean="0"/>
              <a:t>-all these awesome things through testing! (need a picture)</a:t>
            </a:r>
            <a:endParaRPr lang="en-US" dirty="0"/>
          </a:p>
        </p:txBody>
      </p:sp>
    </p:spTree>
    <p:extLst>
      <p:ext uri="{BB962C8B-B14F-4D97-AF65-F5344CB8AC3E}">
        <p14:creationId xmlns:p14="http://schemas.microsoft.com/office/powerpoint/2010/main" val="14639961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524000" y="0"/>
            <a:ext cx="9144000" cy="6858000"/>
          </a:xfrm>
          <a:prstGeom prst="rect">
            <a:avLst/>
          </a:prstGeom>
        </p:spPr>
      </p:pic>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799864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years Ago, Our Team Was Not Very Happy</a:t>
            </a:r>
            <a:endParaRPr lang="en-US" dirty="0"/>
          </a:p>
        </p:txBody>
      </p:sp>
      <p:pic>
        <p:nvPicPr>
          <p:cNvPr id="1026" name="Picture 2" descr="Image result for sad p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163" y="1974285"/>
            <a:ext cx="32893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918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28" y="2212700"/>
            <a:ext cx="3944846" cy="3944846"/>
          </a:xfrm>
          <a:prstGeom prst="rect">
            <a:avLst/>
          </a:prstGeom>
        </p:spPr>
      </p:pic>
      <p:pic>
        <p:nvPicPr>
          <p:cNvPr id="7178" name="Picture 10" descr="Image result for push butt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20" y="2884866"/>
            <a:ext cx="2706416" cy="2706416"/>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3000058" y="3724994"/>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928745"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8812666" y="2765332"/>
            <a:ext cx="2852260" cy="2839583"/>
            <a:chOff x="8812666" y="2765332"/>
            <a:chExt cx="2852260" cy="2839583"/>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66" y="2765332"/>
              <a:ext cx="2852260" cy="2839583"/>
            </a:xfrm>
            <a:prstGeom prst="rect">
              <a:avLst/>
            </a:prstGeom>
          </p:spPr>
        </p:pic>
        <p:grpSp>
          <p:nvGrpSpPr>
            <p:cNvPr id="9" name="Group 8"/>
            <p:cNvGrpSpPr/>
            <p:nvPr/>
          </p:nvGrpSpPr>
          <p:grpSpPr>
            <a:xfrm>
              <a:off x="9682945" y="3058293"/>
              <a:ext cx="808482" cy="1058323"/>
              <a:chOff x="3980530" y="1871531"/>
              <a:chExt cx="4847824" cy="4847825"/>
            </a:xfrm>
          </p:grpSpPr>
          <p:pic>
            <p:nvPicPr>
              <p:cNvPr id="12" name="Picture 11" descr="Image result for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utomated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automated tes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0397677" y="3232403"/>
              <a:ext cx="761035" cy="594565"/>
              <a:chOff x="623627" y="2391409"/>
              <a:chExt cx="3808071" cy="3808071"/>
            </a:xfrm>
          </p:grpSpPr>
          <p:pic>
            <p:nvPicPr>
              <p:cNvPr id="16" name="Picture 6" descr="Image result for i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069598" y="3990159"/>
              <a:ext cx="536294" cy="608198"/>
              <a:chOff x="9156096" y="2120145"/>
              <a:chExt cx="2526153" cy="4079335"/>
            </a:xfrm>
          </p:grpSpPr>
          <p:pic>
            <p:nvPicPr>
              <p:cNvPr id="19" name="Picture 8" descr="Image result for android pho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utomated tes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Core Concept &amp; Components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540362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997" y="2489815"/>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8827" y="1740317"/>
            <a:ext cx="10935222" cy="584775"/>
          </a:xfrm>
          <a:prstGeom prst="rect">
            <a:avLst/>
          </a:prstGeom>
          <a:noFill/>
        </p:spPr>
        <p:txBody>
          <a:bodyPr wrap="square" rtlCol="0">
            <a:spAutoFit/>
          </a:bodyPr>
          <a:lstStyle/>
          <a:p>
            <a:pPr algn="ctr"/>
            <a:r>
              <a:rPr lang="en-US" sz="3200" b="1" u="sng" dirty="0" smtClean="0">
                <a:solidFill>
                  <a:srgbClr val="FF0000"/>
                </a:solidFill>
              </a:rPr>
              <a:t>Generic:</a:t>
            </a:r>
            <a:r>
              <a:rPr lang="en-US" sz="3200" b="1" dirty="0" smtClean="0"/>
              <a:t> Able To Support Testing For Any Product</a:t>
            </a:r>
            <a:endParaRPr lang="en-US" sz="3200" b="1"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6" name="Picture 4" descr="Image result for sd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23" y="2542311"/>
            <a:ext cx="5539831" cy="349250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0800000">
            <a:off x="8391539" y="3961005"/>
            <a:ext cx="1818430" cy="327557"/>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39452" y="1739794"/>
            <a:ext cx="10066571" cy="584775"/>
          </a:xfrm>
          <a:prstGeom prst="rect">
            <a:avLst/>
          </a:prstGeom>
          <a:noFill/>
        </p:spPr>
        <p:txBody>
          <a:bodyPr wrap="square" rtlCol="0">
            <a:spAutoFit/>
          </a:bodyPr>
          <a:lstStyle/>
          <a:p>
            <a:pPr algn="ctr"/>
            <a:r>
              <a:rPr lang="en-US" sz="3200" b="1" u="sng" dirty="0" smtClean="0">
                <a:solidFill>
                  <a:srgbClr val="FF0000"/>
                </a:solidFill>
              </a:rPr>
              <a:t>Developed </a:t>
            </a:r>
            <a:r>
              <a:rPr lang="en-US" sz="3200" b="1" u="sng" dirty="0">
                <a:solidFill>
                  <a:srgbClr val="FF0000"/>
                </a:solidFill>
              </a:rPr>
              <a:t>Early:</a:t>
            </a:r>
            <a:r>
              <a:rPr lang="en-US" sz="3200" b="1" dirty="0"/>
              <a:t> </a:t>
            </a:r>
            <a:r>
              <a:rPr lang="en-US" sz="3200" b="1" dirty="0" smtClean="0"/>
              <a:t>Disambiguate Test Execution Problems</a:t>
            </a:r>
            <a:endParaRPr lang="en-US" sz="3200" b="1" dirty="0"/>
          </a:p>
        </p:txBody>
      </p:sp>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Orchestrator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63" y="1769671"/>
            <a:ext cx="5610745" cy="2135812"/>
          </a:xfrm>
          <a:prstGeom prst="rect">
            <a:avLst/>
          </a:prstGeom>
        </p:spPr>
      </p:pic>
      <p:pic>
        <p:nvPicPr>
          <p:cNvPr id="5122" name="Picture 2" descr="Image result for t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42" y="385667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92" y="4014480"/>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067" y="3556732"/>
            <a:ext cx="3771265" cy="24708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3635" y="2967335"/>
            <a:ext cx="184731"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7785463" y="4335481"/>
            <a:ext cx="22874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Git</a:t>
            </a:r>
            <a:r>
              <a:rPr lang="en-US" sz="5400" b="0" cap="none" spc="0" dirty="0" smtClean="0">
                <a:ln w="0"/>
                <a:solidFill>
                  <a:schemeClr val="tx1"/>
                </a:solidFill>
                <a:effectLst>
                  <a:outerShdw blurRad="38100" dist="19050" dir="2700000" algn="tl" rotWithShape="0">
                    <a:schemeClr val="dk1">
                      <a:alpha val="40000"/>
                    </a:schemeClr>
                  </a:outerShdw>
                </a:effectLst>
              </a:rPr>
              <a:t> Test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Exe Environment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77" y="1910397"/>
            <a:ext cx="6246921" cy="1792923"/>
          </a:xfrm>
          <a:prstGeom prst="rect">
            <a:avLst/>
          </a:prstGeom>
        </p:spPr>
      </p:pic>
      <p:pic>
        <p:nvPicPr>
          <p:cNvPr id="6146" name="Picture 2" descr="Image result for sauce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770" y="3376594"/>
            <a:ext cx="4934902" cy="24674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597" y="5169518"/>
            <a:ext cx="4685023" cy="113221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erfecto mob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447" y="5037120"/>
            <a:ext cx="2958310" cy="11833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0447" y="4003091"/>
            <a:ext cx="3036138" cy="121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44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2" y="3426788"/>
            <a:ext cx="4636136" cy="17648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1" y="3876357"/>
            <a:ext cx="4334786" cy="1244123"/>
          </a:xfrm>
          <a:prstGeom prst="rect">
            <a:avLst/>
          </a:prstGeom>
        </p:spPr>
      </p:pic>
      <p:sp>
        <p:nvSpPr>
          <p:cNvPr id="6" name="Plus 5"/>
          <p:cNvSpPr/>
          <p:nvPr/>
        </p:nvSpPr>
        <p:spPr>
          <a:xfrm>
            <a:off x="3804100" y="3711931"/>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802880"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120588" y="2243431"/>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5121926" y="454190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5849721" y="3777591"/>
            <a:ext cx="413850" cy="764315"/>
            <a:chOff x="5849721" y="3777591"/>
            <a:chExt cx="413850" cy="764315"/>
          </a:xfrm>
        </p:grpSpPr>
        <p:cxnSp>
          <p:nvCxnSpPr>
            <p:cNvPr id="7" name="Straight Arrow Connector 6"/>
            <p:cNvCxnSpPr>
              <a:endCxn id="10" idx="0"/>
            </p:cNvCxnSpPr>
            <p:nvPr/>
          </p:nvCxnSpPr>
          <p:spPr>
            <a:xfrm>
              <a:off x="6056646" y="3777591"/>
              <a:ext cx="0" cy="76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849721" y="385948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718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618990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4" name="Group 3"/>
          <p:cNvGrpSpPr/>
          <p:nvPr/>
        </p:nvGrpSpPr>
        <p:grpSpPr>
          <a:xfrm>
            <a:off x="2641473" y="4749562"/>
            <a:ext cx="1513840" cy="461665"/>
            <a:chOff x="2641473" y="4749562"/>
            <a:chExt cx="1513840" cy="461665"/>
          </a:xfrm>
        </p:grpSpPr>
        <p:cxnSp>
          <p:nvCxnSpPr>
            <p:cNvPr id="9" name="Straight Arrow Connector 8"/>
            <p:cNvCxnSpPr>
              <a:stCxn id="8" idx="1"/>
              <a:endCxn id="10"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2866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3" name="Rounded Rectangle 12"/>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7995793" y="4785120"/>
            <a:ext cx="1324529" cy="461665"/>
            <a:chOff x="7995793" y="4785120"/>
            <a:chExt cx="1324529" cy="461665"/>
          </a:xfrm>
        </p:grpSpPr>
        <p:cxnSp>
          <p:nvCxnSpPr>
            <p:cNvPr id="14" name="Straight Arrow Connector 13"/>
            <p:cNvCxnSpPr>
              <a:endCxn id="13"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2" name="Rounded Rectangle 11"/>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15" name="Group 14"/>
          <p:cNvGrpSpPr/>
          <p:nvPr/>
        </p:nvGrpSpPr>
        <p:grpSpPr>
          <a:xfrm>
            <a:off x="2641473" y="4749562"/>
            <a:ext cx="1513840" cy="461665"/>
            <a:chOff x="2641473" y="4749562"/>
            <a:chExt cx="1513840" cy="461665"/>
          </a:xfrm>
        </p:grpSpPr>
        <p:cxnSp>
          <p:nvCxnSpPr>
            <p:cNvPr id="16" name="Straight Arrow Connector 15"/>
            <p:cNvCxnSpPr>
              <a:endCxn id="12"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25865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5" name="Diamond 4"/>
          <p:cNvSpPr/>
          <p:nvPr/>
        </p:nvSpPr>
        <p:spPr>
          <a:xfrm>
            <a:off x="4365777" y="3712925"/>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Supports Product Tech Stack?</a:t>
            </a:r>
            <a:endParaRPr lang="en-US" sz="2400" b="1" dirty="0"/>
          </a:p>
        </p:txBody>
      </p:sp>
      <p:sp>
        <p:nvSpPr>
          <p:cNvPr id="10" name="Rounded Rectangle 9"/>
          <p:cNvSpPr/>
          <p:nvPr/>
        </p:nvSpPr>
        <p:spPr>
          <a:xfrm>
            <a:off x="5364993" y="552575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6092788" y="3251043"/>
            <a:ext cx="413850" cy="461882"/>
            <a:chOff x="6092788" y="3251043"/>
            <a:chExt cx="413850" cy="461882"/>
          </a:xfrm>
        </p:grpSpPr>
        <p:cxnSp>
          <p:nvCxnSpPr>
            <p:cNvPr id="7" name="Straight Arrow Connector 6"/>
            <p:cNvCxnSpPr>
              <a:endCxn id="5" idx="0"/>
            </p:cNvCxnSpPr>
            <p:nvPr/>
          </p:nvCxnSpPr>
          <p:spPr>
            <a:xfrm flipH="1">
              <a:off x="6299714" y="3330767"/>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92788" y="325104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365777" y="1796390"/>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grpSp>
        <p:nvGrpSpPr>
          <p:cNvPr id="4" name="Group 3"/>
          <p:cNvGrpSpPr/>
          <p:nvPr/>
        </p:nvGrpSpPr>
        <p:grpSpPr>
          <a:xfrm>
            <a:off x="6092788" y="5132215"/>
            <a:ext cx="413850" cy="461665"/>
            <a:chOff x="6092788" y="5132215"/>
            <a:chExt cx="413850" cy="461665"/>
          </a:xfrm>
        </p:grpSpPr>
        <p:cxnSp>
          <p:nvCxnSpPr>
            <p:cNvPr id="13" name="Straight Arrow Connector 12"/>
            <p:cNvCxnSpPr/>
            <p:nvPr/>
          </p:nvCxnSpPr>
          <p:spPr>
            <a:xfrm flipH="1">
              <a:off x="6299712" y="5171968"/>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92788" y="513221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04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15" name="Diamond 1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16" name="Rounded Rectangle 15"/>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Skillfully Acquire</a:t>
            </a:r>
            <a:endParaRPr lang="en-US" sz="2400" b="1" dirty="0"/>
          </a:p>
        </p:txBody>
      </p:sp>
      <p:grpSp>
        <p:nvGrpSpPr>
          <p:cNvPr id="5" name="Group 4"/>
          <p:cNvGrpSpPr/>
          <p:nvPr/>
        </p:nvGrpSpPr>
        <p:grpSpPr>
          <a:xfrm>
            <a:off x="2641473" y="4749562"/>
            <a:ext cx="1513840" cy="461665"/>
            <a:chOff x="2641473" y="4749562"/>
            <a:chExt cx="1513840" cy="461665"/>
          </a:xfrm>
        </p:grpSpPr>
        <p:cxnSp>
          <p:nvCxnSpPr>
            <p:cNvPr id="14" name="Straight Arrow Connector 13"/>
            <p:cNvCxnSpPr>
              <a:stCxn id="18" idx="1"/>
              <a:endCxn id="16"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8" name="Diamond 1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9" name="Rounded Rectangle 18"/>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12" name="Straight Arrow Connector 11"/>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p:cNvGrpSpPr/>
          <p:nvPr/>
        </p:nvGrpSpPr>
        <p:grpSpPr>
          <a:xfrm>
            <a:off x="7995793" y="4785120"/>
            <a:ext cx="1324529" cy="461665"/>
            <a:chOff x="7995793" y="4785120"/>
            <a:chExt cx="1324529" cy="461665"/>
          </a:xfrm>
        </p:grpSpPr>
        <p:cxnSp>
          <p:nvCxnSpPr>
            <p:cNvPr id="20" name="Straight Arrow Connector 19"/>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23" name="Rounded Rectangle 22"/>
          <p:cNvSpPr/>
          <p:nvPr/>
        </p:nvSpPr>
        <p:spPr>
          <a:xfrm>
            <a:off x="1258526" y="5958439"/>
            <a:ext cx="896454" cy="465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Beg for $</a:t>
            </a:r>
            <a:endParaRPr lang="en-US" sz="1400" b="1" dirty="0"/>
          </a:p>
        </p:txBody>
      </p:sp>
      <p:cxnSp>
        <p:nvCxnSpPr>
          <p:cNvPr id="24" name="Straight Arrow Connector 23"/>
          <p:cNvCxnSpPr>
            <a:stCxn id="16" idx="2"/>
            <a:endCxn id="23" idx="0"/>
          </p:cNvCxnSpPr>
          <p:nvPr/>
        </p:nvCxnSpPr>
        <p:spPr>
          <a:xfrm>
            <a:off x="1706753" y="5523955"/>
            <a:ext cx="0" cy="4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3"/>
            <a:endCxn id="19" idx="2"/>
          </p:cNvCxnSpPr>
          <p:nvPr/>
        </p:nvCxnSpPr>
        <p:spPr>
          <a:xfrm flipV="1">
            <a:off x="2154980" y="5523954"/>
            <a:ext cx="8100062" cy="667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Implementation: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08" y="3426788"/>
            <a:ext cx="4636136" cy="1764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67" y="3687132"/>
            <a:ext cx="4334786" cy="1244123"/>
          </a:xfrm>
          <a:prstGeom prst="rect">
            <a:avLst/>
          </a:prstGeom>
        </p:spPr>
      </p:pic>
      <p:pic>
        <p:nvPicPr>
          <p:cNvPr id="2054" name="Picture 6" descr="Image result for config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17" y="2443890"/>
            <a:ext cx="3892650" cy="3892651"/>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a:off x="2704808" y="1693715"/>
            <a:ext cx="6956385" cy="983848"/>
          </a:xfrm>
          <a:prstGeom prst="stripedRightArrow">
            <a:avLst/>
          </a:prstGeom>
          <a:gradFill flip="none" rotWithShape="1">
            <a:gsLst>
              <a:gs pos="0">
                <a:schemeClr val="accent6"/>
              </a:gs>
              <a:gs pos="100000">
                <a:srgbClr val="FF0000"/>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a:t>
            </a:r>
            <a:endParaRPr lang="en-US" b="1"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latin typeface="+mn-lt"/>
              </a:rPr>
              <a:t>Shameless Promotion #1</a:t>
            </a:r>
            <a:endParaRPr lang="en-US" sz="5400" dirty="0">
              <a:latin typeface="+mn-lt"/>
            </a:endParaRPr>
          </a:p>
        </p:txBody>
      </p:sp>
      <p:sp>
        <p:nvSpPr>
          <p:cNvPr id="5" name="Rectangle 4"/>
          <p:cNvSpPr/>
          <p:nvPr/>
        </p:nvSpPr>
        <p:spPr>
          <a:xfrm>
            <a:off x="6410465" y="2394936"/>
            <a:ext cx="3682739"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mkonkolowicz</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410465" y="4064174"/>
            <a:ext cx="4033925"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http://macie-j.me</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pic>
        <p:nvPicPr>
          <p:cNvPr id="2050"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1339131"/>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lo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947" y="3882540"/>
            <a:ext cx="3965821" cy="1071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79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Adding Machines In MTM</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pic>
        <p:nvPicPr>
          <p:cNvPr id="4106" name="Picture 10" descr="Image result for toy soldier mu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66" y="3517260"/>
            <a:ext cx="3659528" cy="27446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oy sold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1" y="3517260"/>
            <a:ext cx="4690681" cy="2914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01062" y="2374011"/>
            <a:ext cx="1009084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Which Rate Is Right For Your Team?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graphicFrame>
        <p:nvGraphicFramePr>
          <p:cNvPr id="6" name="Diagram 5"/>
          <p:cNvGraphicFramePr/>
          <p:nvPr>
            <p:extLst>
              <p:ext uri="{D42A27DB-BD31-4B8C-83A1-F6EECF244321}">
                <p14:modId xmlns:p14="http://schemas.microsoft.com/office/powerpoint/2010/main" val="1805150152"/>
              </p:ext>
            </p:extLst>
          </p:nvPr>
        </p:nvGraphicFramePr>
        <p:xfrm>
          <a:off x="1109845" y="1354239"/>
          <a:ext cx="9919503" cy="575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6848" y="2287214"/>
            <a:ext cx="3344017" cy="3344017"/>
          </a:xfrm>
          <a:prstGeom prst="rect">
            <a:avLst/>
          </a:prstGeom>
        </p:spPr>
      </p:pic>
    </p:spTree>
    <p:extLst>
      <p:ext uri="{BB962C8B-B14F-4D97-AF65-F5344CB8AC3E}">
        <p14:creationId xmlns:p14="http://schemas.microsoft.com/office/powerpoint/2010/main" val="5833767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pic>
        <p:nvPicPr>
          <p:cNvPr id="6" name="Picture 5"/>
          <p:cNvPicPr>
            <a:picLocks noChangeAspect="1"/>
          </p:cNvPicPr>
          <p:nvPr/>
        </p:nvPicPr>
        <p:blipFill>
          <a:blip r:embed="rId3"/>
          <a:stretch>
            <a:fillRect/>
          </a:stretch>
        </p:blipFill>
        <p:spPr>
          <a:xfrm>
            <a:off x="492501" y="1701478"/>
            <a:ext cx="6684170" cy="2905246"/>
          </a:xfrm>
          <a:prstGeom prst="rect">
            <a:avLst/>
          </a:prstGeom>
        </p:spPr>
      </p:pic>
      <p:pic>
        <p:nvPicPr>
          <p:cNvPr id="8" name="Picture 7"/>
          <p:cNvPicPr>
            <a:picLocks noChangeAspect="1"/>
          </p:cNvPicPr>
          <p:nvPr/>
        </p:nvPicPr>
        <p:blipFill>
          <a:blip r:embed="rId4"/>
          <a:stretch>
            <a:fillRect/>
          </a:stretch>
        </p:blipFill>
        <p:spPr>
          <a:xfrm>
            <a:off x="492501" y="4606724"/>
            <a:ext cx="6684170" cy="2071868"/>
          </a:xfrm>
          <a:prstGeom prst="rect">
            <a:avLst/>
          </a:prstGeom>
        </p:spPr>
      </p:pic>
    </p:spTree>
    <p:extLst>
      <p:ext uri="{BB962C8B-B14F-4D97-AF65-F5344CB8AC3E}">
        <p14:creationId xmlns:p14="http://schemas.microsoft.com/office/powerpoint/2010/main" val="9506289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pic>
        <p:nvPicPr>
          <p:cNvPr id="5" name="Picture 4"/>
          <p:cNvPicPr>
            <a:picLocks noChangeAspect="1"/>
          </p:cNvPicPr>
          <p:nvPr/>
        </p:nvPicPr>
        <p:blipFill>
          <a:blip r:embed="rId3"/>
          <a:stretch>
            <a:fillRect/>
          </a:stretch>
        </p:blipFill>
        <p:spPr>
          <a:xfrm>
            <a:off x="548640" y="1766335"/>
            <a:ext cx="11109960" cy="4802105"/>
          </a:xfrm>
          <a:prstGeom prst="rect">
            <a:avLst/>
          </a:prstGeom>
        </p:spPr>
      </p:pic>
    </p:spTree>
    <p:extLst>
      <p:ext uri="{BB962C8B-B14F-4D97-AF65-F5344CB8AC3E}">
        <p14:creationId xmlns:p14="http://schemas.microsoft.com/office/powerpoint/2010/main" val="35624023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136" y="3354883"/>
            <a:ext cx="1921764" cy="17479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371" y="3679941"/>
            <a:ext cx="3100388" cy="11802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48" y="4028149"/>
            <a:ext cx="2898862" cy="832000"/>
          </a:xfrm>
          <a:prstGeom prst="rect">
            <a:avLst/>
          </a:prstGeom>
        </p:spPr>
      </p:pic>
      <p:sp>
        <p:nvSpPr>
          <p:cNvPr id="6" name="Plus 5"/>
          <p:cNvSpPr/>
          <p:nvPr/>
        </p:nvSpPr>
        <p:spPr>
          <a:xfrm>
            <a:off x="4448222" y="3804241"/>
            <a:ext cx="645472" cy="67928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095415" y="3998610"/>
            <a:ext cx="591116" cy="476988"/>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Test Automation Pipeline: Setup Summary</a:t>
            </a:r>
            <a:endParaRPr lang="en-US" dirty="0"/>
          </a:p>
        </p:txBody>
      </p:sp>
      <p:sp>
        <p:nvSpPr>
          <p:cNvPr id="10" name="Cloud 9"/>
          <p:cNvSpPr/>
          <p:nvPr/>
        </p:nvSpPr>
        <p:spPr>
          <a:xfrm>
            <a:off x="1494471" y="1880080"/>
            <a:ext cx="2535587"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Orchestrator</a:t>
            </a:r>
            <a:endParaRPr lang="en-US" dirty="0"/>
          </a:p>
        </p:txBody>
      </p:sp>
      <p:sp>
        <p:nvSpPr>
          <p:cNvPr id="11" name="Cloud 10"/>
          <p:cNvSpPr/>
          <p:nvPr/>
        </p:nvSpPr>
        <p:spPr>
          <a:xfrm>
            <a:off x="4757540" y="188008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Test Environment</a:t>
            </a:r>
            <a:endParaRPr lang="en-US" dirty="0"/>
          </a:p>
        </p:txBody>
      </p:sp>
      <p:sp>
        <p:nvSpPr>
          <p:cNvPr id="12" name="Cloud 11"/>
          <p:cNvSpPr/>
          <p:nvPr/>
        </p:nvSpPr>
        <p:spPr>
          <a:xfrm>
            <a:off x="8002103" y="1794793"/>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Hook up Components</a:t>
            </a:r>
            <a:endParaRPr lang="en-US" dirty="0"/>
          </a:p>
        </p:txBody>
      </p:sp>
      <p:sp>
        <p:nvSpPr>
          <p:cNvPr id="13" name="Cloud 12"/>
          <p:cNvSpPr/>
          <p:nvPr/>
        </p:nvSpPr>
        <p:spPr>
          <a:xfrm>
            <a:off x="8061506"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Education</a:t>
            </a:r>
            <a:endParaRPr lang="en-US" dirty="0"/>
          </a:p>
        </p:txBody>
      </p:sp>
      <p:sp>
        <p:nvSpPr>
          <p:cNvPr id="14" name="Cloud 13"/>
          <p:cNvSpPr/>
          <p:nvPr/>
        </p:nvSpPr>
        <p:spPr>
          <a:xfrm>
            <a:off x="4757539"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Execution Steps </a:t>
            </a:r>
            <a:endParaRPr lang="en-US" dirty="0"/>
          </a:p>
        </p:txBody>
      </p:sp>
      <p:sp>
        <p:nvSpPr>
          <p:cNvPr id="15" name="Cloud 14"/>
          <p:cNvSpPr/>
          <p:nvPr/>
        </p:nvSpPr>
        <p:spPr>
          <a:xfrm>
            <a:off x="1453572" y="510287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Trigger Strategy </a:t>
            </a:r>
            <a:endParaRPr lang="en-US" dirty="0"/>
          </a:p>
        </p:txBody>
      </p:sp>
    </p:spTree>
    <p:extLst>
      <p:ext uri="{BB962C8B-B14F-4D97-AF65-F5344CB8AC3E}">
        <p14:creationId xmlns:p14="http://schemas.microsoft.com/office/powerpoint/2010/main" val="1939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a:t>Our Quality Success Story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5" y="1683342"/>
            <a:ext cx="11379358" cy="5109343"/>
          </a:xfrm>
          <a:prstGeom prst="rect">
            <a:avLst/>
          </a:prstGeom>
        </p:spPr>
      </p:pic>
    </p:spTree>
    <p:extLst>
      <p:ext uri="{BB962C8B-B14F-4D97-AF65-F5344CB8AC3E}">
        <p14:creationId xmlns:p14="http://schemas.microsoft.com/office/powerpoint/2010/main" val="4198047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369" y="1455278"/>
            <a:ext cx="4389261" cy="4391521"/>
          </a:xfrm>
          <a:prstGeom prst="rect">
            <a:avLst/>
          </a:prstGeom>
        </p:spPr>
      </p:pic>
    </p:spTree>
    <p:extLst>
      <p:ext uri="{BB962C8B-B14F-4D97-AF65-F5344CB8AC3E}">
        <p14:creationId xmlns:p14="http://schemas.microsoft.com/office/powerpoint/2010/main" val="845481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What It Meant For Us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06566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3962395" y="4643120"/>
            <a:ext cx="860058" cy="602123"/>
            <a:chOff x="3962395" y="4643120"/>
            <a:chExt cx="860058" cy="602123"/>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grpSp>
      <p:grpSp>
        <p:nvGrpSpPr>
          <p:cNvPr id="9" name="Group 8"/>
          <p:cNvGrpSpPr/>
          <p:nvPr/>
        </p:nvGrpSpPr>
        <p:grpSpPr>
          <a:xfrm>
            <a:off x="6187440" y="3605248"/>
            <a:ext cx="920901" cy="1630813"/>
            <a:chOff x="6187440" y="3605248"/>
            <a:chExt cx="920901" cy="1630813"/>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grpSp>
      <p:grpSp>
        <p:nvGrpSpPr>
          <p:cNvPr id="8" name="Group 7"/>
          <p:cNvGrpSpPr/>
          <p:nvPr/>
        </p:nvGrpSpPr>
        <p:grpSpPr>
          <a:xfrm>
            <a:off x="5068031" y="4326960"/>
            <a:ext cx="860058" cy="909101"/>
            <a:chOff x="5068031" y="4326960"/>
            <a:chExt cx="860058" cy="909101"/>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grpSp>
      <p:grpSp>
        <p:nvGrpSpPr>
          <p:cNvPr id="10" name="Group 9"/>
          <p:cNvGrpSpPr/>
          <p:nvPr/>
        </p:nvGrpSpPr>
        <p:grpSpPr>
          <a:xfrm>
            <a:off x="7341395" y="2690730"/>
            <a:ext cx="860058" cy="2567979"/>
            <a:chOff x="7341395" y="2690730"/>
            <a:chExt cx="860058" cy="2567979"/>
          </a:xfrm>
        </p:grpSpPr>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grpSp>
      <p:grpSp>
        <p:nvGrpSpPr>
          <p:cNvPr id="11" name="Group 10"/>
          <p:cNvGrpSpPr/>
          <p:nvPr/>
        </p:nvGrpSpPr>
        <p:grpSpPr>
          <a:xfrm>
            <a:off x="3508543" y="3555559"/>
            <a:ext cx="5761558" cy="761714"/>
            <a:chOff x="3508543" y="3555559"/>
            <a:chExt cx="5761558" cy="761714"/>
          </a:xfrm>
        </p:grpSpPr>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508543" y="3947941"/>
              <a:ext cx="578215" cy="369332"/>
            </a:xfrm>
            <a:prstGeom prst="rect">
              <a:avLst/>
            </a:prstGeom>
            <a:noFill/>
          </p:spPr>
          <p:txBody>
            <a:bodyPr wrap="square" rtlCol="0">
              <a:spAutoFit/>
            </a:bodyPr>
            <a:lstStyle/>
            <a:p>
              <a:r>
                <a:rPr lang="en-US" b="1" dirty="0" smtClean="0">
                  <a:solidFill>
                    <a:srgbClr val="FF0000"/>
                  </a:solidFill>
                </a:rPr>
                <a:t>3hr</a:t>
              </a:r>
              <a:endParaRPr lang="en-US" b="1" dirty="0">
                <a:solidFill>
                  <a:srgbClr val="FF0000"/>
                </a:solidFill>
              </a:endParaRPr>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b="1" dirty="0" smtClean="0">
                  <a:solidFill>
                    <a:srgbClr val="FF0000"/>
                  </a:solidFill>
                </a:rPr>
                <a:t>3.5hr</a:t>
              </a:r>
              <a:endParaRPr lang="en-US" b="1" dirty="0">
                <a:solidFill>
                  <a:srgbClr val="FF0000"/>
                </a:solidFill>
              </a:endParaRPr>
            </a:p>
          </p:txBody>
        </p:sp>
      </p:grpSp>
      <p:graphicFrame>
        <p:nvGraphicFramePr>
          <p:cNvPr id="46" name="Diagram 45"/>
          <p:cNvGraphicFramePr/>
          <p:nvPr>
            <p:extLst>
              <p:ext uri="{D42A27DB-BD31-4B8C-83A1-F6EECF244321}">
                <p14:modId xmlns:p14="http://schemas.microsoft.com/office/powerpoint/2010/main" val="863924306"/>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7" name="Diagram 46"/>
          <p:cNvGraphicFramePr/>
          <p:nvPr>
            <p:extLst>
              <p:ext uri="{D42A27DB-BD31-4B8C-83A1-F6EECF244321}">
                <p14:modId xmlns:p14="http://schemas.microsoft.com/office/powerpoint/2010/main" val="2927333291"/>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731738" y="3147962"/>
            <a:ext cx="1957651" cy="1953198"/>
            <a:chOff x="731738" y="3147962"/>
            <a:chExt cx="1957651" cy="1953198"/>
          </a:xfrm>
        </p:grpSpPr>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8293912" y="2062943"/>
            <a:ext cx="3379502" cy="4257578"/>
            <a:chOff x="8293912" y="2062943"/>
            <a:chExt cx="3379502" cy="4257578"/>
          </a:xfrm>
        </p:grpSpPr>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06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Enabled 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17320" y="2085703"/>
            <a:ext cx="9219474" cy="3139321"/>
          </a:xfrm>
          <a:prstGeom prst="rect">
            <a:avLst/>
          </a:prstGeom>
          <a:noFill/>
        </p:spPr>
        <p:txBody>
          <a:bodyPr wrap="square" rtlCol="0">
            <a:spAutoFit/>
          </a:bodyPr>
          <a:lstStyle/>
          <a:p>
            <a:pPr algn="ctr"/>
            <a:r>
              <a:rPr lang="en-US" sz="6600" b="1" u="sng" dirty="0" smtClean="0">
                <a:solidFill>
                  <a:schemeClr val="bg1"/>
                </a:solidFill>
              </a:rPr>
              <a:t>Test Automation Pipeline</a:t>
            </a:r>
            <a:r>
              <a:rPr lang="en-US" sz="6600" dirty="0" smtClean="0">
                <a:solidFill>
                  <a:schemeClr val="bg1"/>
                </a:solidFill>
              </a:rPr>
              <a:t> Enable Quality In Your Entire Team</a:t>
            </a:r>
            <a:endParaRPr lang="en-US" sz="6600" dirty="0">
              <a:solidFill>
                <a:schemeClr val="bg1"/>
              </a:solidFill>
            </a:endParaRPr>
          </a:p>
        </p:txBody>
      </p:sp>
    </p:spTree>
    <p:extLst>
      <p:ext uri="{BB962C8B-B14F-4D97-AF65-F5344CB8AC3E}">
        <p14:creationId xmlns:p14="http://schemas.microsoft.com/office/powerpoint/2010/main" val="38159517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Title Source Tech!</a:t>
            </a:r>
            <a:endParaRPr lang="en-US" dirty="0"/>
          </a:p>
        </p:txBody>
      </p:sp>
      <p:pic>
        <p:nvPicPr>
          <p:cNvPr id="8" name="Picture 7"/>
          <p:cNvPicPr>
            <a:picLocks noChangeAspect="1"/>
          </p:cNvPicPr>
          <p:nvPr/>
        </p:nvPicPr>
        <p:blipFill>
          <a:blip r:embed="rId3"/>
          <a:stretch>
            <a:fillRect/>
          </a:stretch>
        </p:blipFill>
        <p:spPr>
          <a:xfrm>
            <a:off x="480476" y="1685109"/>
            <a:ext cx="3240960" cy="4752813"/>
          </a:xfrm>
          <a:prstGeom prst="rect">
            <a:avLst/>
          </a:prstGeom>
        </p:spPr>
      </p:pic>
      <p:pic>
        <p:nvPicPr>
          <p:cNvPr id="9" name="Picture 8"/>
          <p:cNvPicPr>
            <a:picLocks noChangeAspect="1"/>
          </p:cNvPicPr>
          <p:nvPr/>
        </p:nvPicPr>
        <p:blipFill>
          <a:blip r:embed="rId4"/>
          <a:stretch>
            <a:fillRect/>
          </a:stretch>
        </p:blipFill>
        <p:spPr>
          <a:xfrm>
            <a:off x="7249290" y="1685109"/>
            <a:ext cx="4436829" cy="3392586"/>
          </a:xfrm>
          <a:prstGeom prst="rect">
            <a:avLst/>
          </a:prstGeom>
        </p:spPr>
      </p:pic>
      <p:sp>
        <p:nvSpPr>
          <p:cNvPr id="10" name="Rectangle 9"/>
          <p:cNvSpPr/>
          <p:nvPr/>
        </p:nvSpPr>
        <p:spPr>
          <a:xfrm>
            <a:off x="1536808" y="5514592"/>
            <a:ext cx="10410863" cy="923330"/>
          </a:xfrm>
          <a:prstGeom prst="rect">
            <a:avLst/>
          </a:prstGeom>
          <a:noFill/>
        </p:spPr>
        <p:txBody>
          <a:bodyPr wrap="none" lIns="91440" tIns="45720" rIns="91440" bIns="45720">
            <a:spAutoFit/>
          </a:bodyPr>
          <a:lstStyle/>
          <a:p>
            <a:pPr algn="ctr"/>
            <a:r>
              <a:rPr lang="en-US" sz="5400" b="1" cap="none" spc="0" dirty="0" smtClean="0">
                <a:ln w="0"/>
                <a:solidFill>
                  <a:srgbClr val="C00000"/>
                </a:solidFill>
                <a:effectLst>
                  <a:outerShdw blurRad="38100" dist="19050" dir="2700000" algn="tl" rotWithShape="0">
                    <a:schemeClr val="dk1">
                      <a:alpha val="40000"/>
                    </a:schemeClr>
                  </a:outerShdw>
                </a:effectLst>
              </a:rPr>
              <a:t>http://www.titlesourcecareers.com</a:t>
            </a:r>
            <a:endParaRPr lang="en-US" sz="5400" b="1" cap="none" spc="0" dirty="0">
              <a:ln w="0"/>
              <a:solidFill>
                <a:srgbClr val="C00000"/>
              </a:solidFill>
              <a:effectLst>
                <a:outerShdw blurRad="38100" dist="19050" dir="2700000" algn="tl" rotWithShape="0">
                  <a:schemeClr val="dk1">
                    <a:alpha val="40000"/>
                  </a:schemeClr>
                </a:outerShdw>
              </a:effectLst>
            </a:endParaRPr>
          </a:p>
        </p:txBody>
      </p:sp>
      <p:sp>
        <p:nvSpPr>
          <p:cNvPr id="11" name="Rectangle 10"/>
          <p:cNvSpPr/>
          <p:nvPr/>
        </p:nvSpPr>
        <p:spPr>
          <a:xfrm>
            <a:off x="3914228" y="1791677"/>
            <a:ext cx="314227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tweet!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4228" y="3169807"/>
            <a:ext cx="371082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podcast!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H="1">
            <a:off x="1962421" y="2715007"/>
            <a:ext cx="2348322" cy="1530422"/>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505303" y="3984170"/>
            <a:ext cx="1549786" cy="931245"/>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9077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426" y="2978331"/>
            <a:ext cx="9143999" cy="1200329"/>
          </a:xfrm>
          <a:prstGeom prst="rect">
            <a:avLst/>
          </a:prstGeom>
          <a:noFill/>
        </p:spPr>
        <p:txBody>
          <a:bodyPr wrap="square" lIns="91440" tIns="45720" rIns="91440" bIns="45720">
            <a:spAutoFit/>
          </a:bodyPr>
          <a:lstStyle/>
          <a:p>
            <a:pPr algn="ctr"/>
            <a:r>
              <a:rPr lang="en-US" sz="72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Thanks For Your Time!</a:t>
            </a:r>
            <a:endParaRPr lang="en-US" sz="7200" b="1" spc="50" dirty="0">
              <a:ln w="9525" cmpd="sng">
                <a:solidFill>
                  <a:schemeClr val="accent1"/>
                </a:solidFill>
                <a:prstDash val="solid"/>
              </a:ln>
              <a:solidFill>
                <a:srgbClr val="00B0F0"/>
              </a:solidFill>
              <a:effectLst>
                <a:glow rad="38100">
                  <a:schemeClr val="accent1">
                    <a:alpha val="40000"/>
                  </a:schemeClr>
                </a:glow>
              </a:effectLst>
            </a:endParaRPr>
          </a:p>
        </p:txBody>
      </p:sp>
      <p:sp>
        <p:nvSpPr>
          <p:cNvPr id="3" name="Rectangle 2"/>
          <p:cNvSpPr/>
          <p:nvPr/>
        </p:nvSpPr>
        <p:spPr>
          <a:xfrm>
            <a:off x="294174" y="4504398"/>
            <a:ext cx="4985147"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mkonkolowicz</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Rectangle 3"/>
          <p:cNvSpPr/>
          <p:nvPr/>
        </p:nvSpPr>
        <p:spPr>
          <a:xfrm>
            <a:off x="6453426" y="4504398"/>
            <a:ext cx="5485669" cy="923330"/>
          </a:xfrm>
          <a:prstGeom prst="rect">
            <a:avLst/>
          </a:prstGeom>
          <a:noFill/>
          <a:ln>
            <a:noFill/>
          </a:ln>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http://macie-j.me</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55645608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endParaRPr lang="en-US" dirty="0"/>
          </a:p>
          <a:p>
            <a:r>
              <a:rPr lang="en-US" dirty="0" err="1" smtClean="0">
                <a:hlinkClick r:id="rId2"/>
              </a:rPr>
              <a:t>Git</a:t>
            </a:r>
            <a:r>
              <a:rPr lang="en-US" dirty="0" smtClean="0">
                <a:hlinkClick r:id="rId2"/>
              </a:rPr>
              <a:t> Test</a:t>
            </a:r>
            <a:endParaRPr lang="en-US" dirty="0" smtClean="0"/>
          </a:p>
          <a:p>
            <a:endParaRPr lang="en-US" dirty="0"/>
          </a:p>
        </p:txBody>
      </p:sp>
    </p:spTree>
    <p:extLst>
      <p:ext uri="{BB962C8B-B14F-4D97-AF65-F5344CB8AC3E}">
        <p14:creationId xmlns:p14="http://schemas.microsoft.com/office/powerpoint/2010/main" val="22925291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sp>
        <p:nvSpPr>
          <p:cNvPr id="5" name="Rectangle 4"/>
          <p:cNvSpPr/>
          <p:nvPr/>
        </p:nvSpPr>
        <p:spPr>
          <a:xfrm>
            <a:off x="6257671" y="1836314"/>
            <a:ext cx="3988335"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TitleSourceTech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459025" y="5099540"/>
            <a:ext cx="9273950" cy="830997"/>
          </a:xfrm>
          <a:prstGeom prst="rect">
            <a:avLst/>
          </a:prstGeom>
          <a:noFill/>
        </p:spPr>
        <p:txBody>
          <a:bodyPr wrap="non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http://www.titlesourcecareers.com</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pic>
        <p:nvPicPr>
          <p:cNvPr id="7"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986430"/>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itunes"/>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8000" y1="32333" x2="18000" y2="32333"/>
                        <a14:foregroundMark x1="39667" y1="19333" x2="39667" y2="19333"/>
                        <a14:foregroundMark x1="59000" y1="13333" x2="59000" y2="13333"/>
                      </a14:backgroundRemoval>
                    </a14:imgEffect>
                  </a14:imgLayer>
                </a14:imgProps>
              </a:ext>
              <a:ext uri="{28A0092B-C50C-407E-A947-70E740481C1C}">
                <a14:useLocalDpi xmlns:a14="http://schemas.microsoft.com/office/drawing/2010/main" val="0"/>
              </a:ext>
            </a:extLst>
          </a:blip>
          <a:srcRect/>
          <a:stretch>
            <a:fillRect/>
          </a:stretch>
        </p:blipFill>
        <p:spPr bwMode="auto">
          <a:xfrm>
            <a:off x="2620736" y="3403461"/>
            <a:ext cx="1069122" cy="1069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oogle play mus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405" y="3302644"/>
            <a:ext cx="1270756" cy="12707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257671" y="3584079"/>
            <a:ext cx="3757503"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Title Source 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4626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9548" y="3092663"/>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Software to automate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4"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a:t>
            </a:r>
            <a:endParaRPr lang="en-US" sz="4000" dirty="0"/>
          </a:p>
        </p:txBody>
      </p:sp>
    </p:spTree>
    <p:extLst>
      <p:ext uri="{BB962C8B-B14F-4D97-AF65-F5344CB8AC3E}">
        <p14:creationId xmlns:p14="http://schemas.microsoft.com/office/powerpoint/2010/main" val="25624502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598595"/>
            <a:ext cx="10515600" cy="1325563"/>
          </a:xfrm>
        </p:spPr>
        <p:txBody>
          <a:bodyPr>
            <a:normAutofit fontScale="90000"/>
          </a:bodyPr>
          <a:lstStyle/>
          <a:p>
            <a:r>
              <a:rPr lang="en-US" dirty="0" smtClean="0"/>
              <a:t>Who Has A Test Automation Process?</a:t>
            </a:r>
            <a:endParaRPr lang="en-US" dirty="0"/>
          </a:p>
        </p:txBody>
      </p:sp>
    </p:spTree>
    <p:extLst>
      <p:ext uri="{BB962C8B-B14F-4D97-AF65-F5344CB8AC3E}">
        <p14:creationId xmlns:p14="http://schemas.microsoft.com/office/powerpoint/2010/main" val="3461719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5110</TotalTime>
  <Words>4254</Words>
  <Application>Microsoft Office PowerPoint</Application>
  <PresentationFormat>Widescreen</PresentationFormat>
  <Paragraphs>436</Paragraphs>
  <Slides>69</Slides>
  <Notes>61</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Calibri Light</vt:lpstr>
      <vt:lpstr>Office Theme</vt:lpstr>
      <vt:lpstr>Test Automation Pipeline  Enabling Critical Feedback For Your Quality Cycle</vt:lpstr>
      <vt:lpstr>PowerPoint Presentation</vt:lpstr>
      <vt:lpstr>PowerPoint Presentation</vt:lpstr>
      <vt:lpstr>PowerPoint Presentation</vt:lpstr>
      <vt:lpstr>Shameless Promotion #1</vt:lpstr>
      <vt:lpstr>Shameless Promotion #2</vt:lpstr>
      <vt:lpstr>Shameless Promotion #2</vt:lpstr>
      <vt:lpstr>PowerPoint Presentation</vt:lpstr>
      <vt:lpstr>Who Has A Test Automation Process?</vt:lpstr>
      <vt:lpstr>Quiz Time!</vt:lpstr>
      <vt:lpstr>Question 1: Can You Run One Test?</vt:lpstr>
      <vt:lpstr>Question 2: Can You Run Many Tests?</vt:lpstr>
      <vt:lpstr>Question 3: Can You Run Tests In Different Environments?</vt:lpstr>
      <vt:lpstr>Question 4: Can You Scale Your Tests?</vt:lpstr>
      <vt:lpstr>Question 5: Can Anyone on Your Team Run &amp; Examine Your Tests?</vt:lpstr>
      <vt:lpstr>How Did You Do?</vt:lpstr>
      <vt:lpstr>PowerPoint Presentation</vt:lpstr>
      <vt:lpstr>PowerPoint Presentation</vt:lpstr>
      <vt:lpstr>PowerPoint Presentation</vt:lpstr>
      <vt:lpstr>PowerPoint Presentation</vt:lpstr>
      <vt:lpstr>PowerPoint Presentation</vt:lpstr>
      <vt:lpstr>PowerPoint Presentation</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Can anyone on Your team do this? </vt:lpstr>
      <vt:lpstr>Test Automation Pipelines Solve This Problem</vt:lpstr>
      <vt:lpstr>DEFINITION</vt:lpstr>
      <vt:lpstr>3 years Ago, Our Team Was Not Very Happy</vt:lpstr>
      <vt:lpstr>Push Button: Get Test</vt:lpstr>
      <vt:lpstr>PowerPoint Presentation</vt:lpstr>
      <vt:lpstr>Test Automation Pipeline Core Concepts</vt:lpstr>
      <vt:lpstr>Test Automation Pipeline Core Concepts</vt:lpstr>
      <vt:lpstr>Components: Test Orchestrator</vt:lpstr>
      <vt:lpstr>Components: Test Exe Environment</vt:lpstr>
      <vt:lpstr>PowerPoint Presentation</vt:lpstr>
      <vt:lpstr>Step 1: Pick A Test Orchestrator</vt:lpstr>
      <vt:lpstr>Step 1: Pick A Test Orchestrator</vt:lpstr>
      <vt:lpstr>Step 1: Pick A Test Orchestrator</vt:lpstr>
      <vt:lpstr>Our Choice: Existing Orchestrator</vt:lpstr>
      <vt:lpstr>Step 2: Pick A Test Environment</vt:lpstr>
      <vt:lpstr>Step 2: Pick A Test Environment</vt:lpstr>
      <vt:lpstr>Our Choice:  Sauce, XTC and MTM</vt:lpstr>
      <vt:lpstr>Our Implementation:  Sauce, XTC and MTM</vt:lpstr>
      <vt:lpstr>Our Choice:  Sauce, XTC and MTM</vt:lpstr>
      <vt:lpstr>Step 3: Hook Up Your Components</vt:lpstr>
      <vt:lpstr>Our Choice: Adding Machines In TFS</vt:lpstr>
      <vt:lpstr>Our Choice: Adding Machines In MTM</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Test Automation Pipeline: Setup Summary</vt:lpstr>
      <vt:lpstr>Enabling Our Quality Success Story</vt:lpstr>
      <vt:lpstr>PowerPoint Presentation</vt:lpstr>
      <vt:lpstr>Win: Speed</vt:lpstr>
      <vt:lpstr>Win: Team Involvement</vt:lpstr>
      <vt:lpstr>PowerPoint Presentation</vt:lpstr>
      <vt:lpstr>Erika Wilson</vt:lpstr>
      <vt:lpstr>Erika’s Drive For Quality</vt:lpstr>
      <vt:lpstr>PowerPoint Presentation</vt:lpstr>
      <vt:lpstr>Thank You Title Source Tech!</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165</cp:revision>
  <dcterms:created xsi:type="dcterms:W3CDTF">2017-08-23T16:20:25Z</dcterms:created>
  <dcterms:modified xsi:type="dcterms:W3CDTF">2017-09-09T01:02:44Z</dcterms:modified>
</cp:coreProperties>
</file>